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2192000" cy="6858000"/>
  <p:notesSz cx="6858000" cy="9144000"/>
  <p:embeddedFontLst>
    <p:embeddedFont>
      <p:font typeface="Trebuchet MS Bold" charset="1" panose="020B0703020202020204"/>
      <p:regular r:id="rId36"/>
    </p:embeddedFont>
    <p:embeddedFont>
      <p:font typeface="Trebuchet MS" charset="1" panose="020B0603020202020204"/>
      <p:regular r:id="rId37"/>
    </p:embeddedFont>
    <p:embeddedFont>
      <p:font typeface="Trebuchet MS Italics" charset="1" panose="020B0603020202090204"/>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https://thriveldn.co.uk/latest/subscribe-to-our-newsletter/"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0.png" Type="http://schemas.openxmlformats.org/officeDocument/2006/relationships/image"/><Relationship Id="rId8" Target="https://thriveldn.co.uk/great-mental-health-day-in-london/local-events/" TargetMode="External" Type="http://schemas.openxmlformats.org/officeDocument/2006/relationships/hyperlink"/><Relationship Id="rId9" Target="https://thriveldn.co.uk/great-mental-health-day-in-london/local-events/"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1.png" Type="http://schemas.openxmlformats.org/officeDocument/2006/relationships/image"/><Relationship Id="rId8" Target="https://thriveldn.co.uk/great-mental-health-day-in-london-2024/join-an-online-event-for-great-mental-health-day-2024/" TargetMode="External" Type="http://schemas.openxmlformats.org/officeDocument/2006/relationships/hyperlink"/><Relationship Id="rId9" Target="https://thriveldn.co.uk/great-mental-health-day-in-london/training-and-webinars/"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jpeg" Type="http://schemas.openxmlformats.org/officeDocument/2006/relationships/image"/><Relationship Id="rId11" Target="../media/image36.png" Type="http://schemas.openxmlformats.org/officeDocument/2006/relationships/image"/><Relationship Id="rId12" Target="../media/image37.svg" Type="http://schemas.openxmlformats.org/officeDocument/2006/relationships/image"/><Relationship Id="rId13" Target="../media/image38.jpeg" Type="http://schemas.openxmlformats.org/officeDocument/2006/relationships/image"/><Relationship Id="rId14" Target="../media/image39.png" Type="http://schemas.openxmlformats.org/officeDocument/2006/relationships/image"/><Relationship Id="rId15" Target="../media/image4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jpeg" Type="http://schemas.openxmlformats.org/officeDocument/2006/relationships/image"/><Relationship Id="rId3" Target="../media/image23.png" Type="http://schemas.openxmlformats.org/officeDocument/2006/relationships/image"/><Relationship Id="rId4" Target="../media/image24.svg" Type="http://schemas.openxmlformats.org/officeDocument/2006/relationships/image"/><Relationship Id="rId5" Target="../media/image1.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https://thriveldn.co.uk/great-mental-health-day-in-london/" TargetMode="External" Type="http://schemas.openxmlformats.org/officeDocument/2006/relationships/hyperlink"/></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drive.google.com/drive/folders/1WTxBKjtHKt6C_ihoXuW_UxyPQA1fROCP?usp=drive_link" TargetMode="External" Type="http://schemas.openxmlformats.org/officeDocument/2006/relationships/hyperlink"/><Relationship Id="rId11" Target="https://drive.google.com/drive/folders/1WTxBKjtHKt6C_ihoXuW_UxyPQA1fROCP?usp=drive_link" TargetMode="External" Type="http://schemas.openxmlformats.org/officeDocument/2006/relationships/hyperlink"/><Relationship Id="rId12" Target="https://drive.google.com/drive/folders/1LKLS0Cl-nU79OF2gpBmAMS3iS_uSRh30?usp=drive_link" TargetMode="External" Type="http://schemas.openxmlformats.org/officeDocument/2006/relationships/hyperlink"/><Relationship Id="rId13" Target="https://drive.google.com/drive/folders/1LKLS0Cl-nU79OF2gpBmAMS3iS_uSRh30?usp=drive_link" TargetMode="External" Type="http://schemas.openxmlformats.org/officeDocument/2006/relationships/hyperlink"/><Relationship Id="rId14" Target="https://thriveldn.co.uk/communications/toolkits-and-resources/toolkit/connections-a-short-film/" TargetMode="External" Type="http://schemas.openxmlformats.org/officeDocument/2006/relationships/hyperlink"/><Relationship Id="rId15" Target="https://www.messagesofhope.co.uk" TargetMode="External" Type="http://schemas.openxmlformats.org/officeDocument/2006/relationships/hyperlink"/><Relationship Id="rId16" Target="https://www.speakerscollective.org" TargetMode="External" Type="http://schemas.openxmlformats.org/officeDocument/2006/relationships/hyperlink"/><Relationship Id="rId17" Target="https://www.samaritans.org" TargetMode="External" Type="http://schemas.openxmlformats.org/officeDocument/2006/relationships/hyperlink"/><Relationship Id="rId18" Target="https://giveusashout.org" TargetMode="External" Type="http://schemas.openxmlformats.org/officeDocument/2006/relationships/hyperlink"/><Relationship Id="rId19" Target="https://hubofhope.co.uk"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42.jpeg" Type="http://schemas.openxmlformats.org/officeDocument/2006/relationships/image"/><Relationship Id="rId8" Target="https://thriveldn.co.uk/wp-content/uploads/2024/01/Connections-Discussion-Guide-January-2024-1.pdf" TargetMode="External" Type="http://schemas.openxmlformats.org/officeDocument/2006/relationships/hyperlink"/><Relationship Id="rId9" Target="https://thriveldn.co.uk/wp-content/uploads/2024/01/Connections-Discussion-Guide-January-2024-1.pdf" TargetMode="External" Type="http://schemas.openxmlformats.org/officeDocument/2006/relationships/hyperlink"/></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jpeg" Type="http://schemas.openxmlformats.org/officeDocument/2006/relationships/image"/><Relationship Id="rId4" Target="../media/image45.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1.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jpeg" Type="http://schemas.openxmlformats.org/officeDocument/2006/relationships/image"/><Relationship Id="rId3" Target="../media/image47.jpeg" Type="http://schemas.openxmlformats.org/officeDocument/2006/relationships/image"/><Relationship Id="rId4" Target="../media/image48.jpeg" Type="http://schemas.openxmlformats.org/officeDocument/2006/relationships/image"/><Relationship Id="rId5" Target="../media/image4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5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52.png" Type="http://schemas.openxmlformats.org/officeDocument/2006/relationships/image"/><Relationship Id="rId6" Target="https://thriveldn.co.uk/communications/toolkits-and-resources/toolkit/great-mental-health-day-supporters-pack/" TargetMode="External" Type="http://schemas.openxmlformats.org/officeDocument/2006/relationships/hyperlink"/></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https://thriveldn.co.uk/great-mental-health-day-in-london/training-and-webinars/" TargetMode="External" Type="http://schemas.openxmlformats.org/officeDocument/2006/relationships/hyperlink"/><Relationship Id="rId6" Target="https://thriveldn.co.uk/great-mental-health-day-in-london/local-support/" TargetMode="External" Type="http://schemas.openxmlformats.org/officeDocument/2006/relationships/hyperlink"/><Relationship Id="rId7" Target="../media/image53.png" Type="http://schemas.openxmlformats.org/officeDocument/2006/relationships/image"/><Relationship Id="rId8" Target="../media/image5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4.png" Type="http://schemas.openxmlformats.org/officeDocument/2006/relationships/image"/><Relationship Id="rId8" Target="../media/image1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57.png" Type="http://schemas.openxmlformats.org/officeDocument/2006/relationships/image"/><Relationship Id="rId6" Target="../media/image58.jpeg" Type="http://schemas.openxmlformats.org/officeDocument/2006/relationships/image"/><Relationship Id="rId7" Target="../media/image59.png" Type="http://schemas.openxmlformats.org/officeDocument/2006/relationships/image"/><Relationship Id="rId8" Target="../media/image6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4.png" Type="http://schemas.openxmlformats.org/officeDocument/2006/relationships/image"/><Relationship Id="rId6" Target="../media/image1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57.pn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https://thriveldn.co.uk/great-mental-health-day-in-london/frequently-asked-questions/" TargetMode="External" Type="http://schemas.openxmlformats.org/officeDocument/2006/relationships/hyperlink"/><Relationship Id="rId9" Target="https://thriveldn.co.uk/about/contact-us/"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 Id="rId5" Target="../media/image1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4.png" Type="http://schemas.openxmlformats.org/officeDocument/2006/relationships/image"/><Relationship Id="rId6"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https://thriveldn.co.uk/communications/toolkits-and-resources/toolkit/great-mental-health-day-supporters-pack/#copy_toolkit" TargetMode="External" Type="http://schemas.openxmlformats.org/officeDocument/2006/relationships/hyperlink"/><Relationship Id="rId12" Target="https://thriveldn.co.uk/communications/toolkits-and-resources/toolkit/great-mental-health-day-supporters-pack/#digital_assets" TargetMode="External" Type="http://schemas.openxmlformats.org/officeDocument/2006/relationships/hyperlink"/><Relationship Id="rId13" Target="https://thriveldn.co.uk/communications/toolkits-and-resources/toolkit/great-mental-health-day-supporters-pack/" TargetMode="External" Type="http://schemas.openxmlformats.org/officeDocument/2006/relationships/hyperlink"/><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https://thriveldn.co.uk/communications/toolkits-and-resources/toolkit/great-mental-health-day-supporters-pack/" TargetMode="External" Type="http://schemas.openxmlformats.org/officeDocument/2006/relationships/hyperlink"/><Relationship Id="rId6" Target="https://thriveldn.co.uk/communications/toolkits-and-resources/toolkit/great-mental-health-day-supporters-pack/" TargetMode="External" Type="http://schemas.openxmlformats.org/officeDocument/2006/relationships/hyperlink"/><Relationship Id="rId7" Target="https://thriveldn.co.uk/communications/toolkits-and-resources/toolkit/great-mental-health-day-supporters-pack/" TargetMode="External" Type="http://schemas.openxmlformats.org/officeDocument/2006/relationships/hyperlink"/><Relationship Id="rId8" Target="https://thriveldn.co.uk/communications/toolkits-and-resources/toolkit/great-mental-health-day-supporters-pack/" TargetMode="External" Type="http://schemas.openxmlformats.org/officeDocument/2006/relationships/hyperlink"/><Relationship Id="rId9" Target="https://thriveldn.co.uk/communications/toolkits-and-resources/toolkit/great-mental-health-day-supporters-pack/" TargetMode="External" Type="http://schemas.openxmlformats.org/officeDocument/2006/relationships/hyperlink"/></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jpeg" Type="http://schemas.openxmlformats.org/officeDocument/2006/relationships/image"/><Relationship Id="rId11" Target="../media/image29.jpeg" Type="http://schemas.openxmlformats.org/officeDocument/2006/relationships/image"/><Relationship Id="rId12" Target="https://drive.google.com/drive/folders/1K_54f_RAFqZjLKL2jV8ynMjltn9_4WxE?usp=sharing" TargetMode="External" Type="http://schemas.openxmlformats.org/officeDocument/2006/relationships/hyperlink"/><Relationship Id="rId13" Target="https://thriveldn.co.uk/communications/toolkits-and-resources/toolkit/great-mental-health-day-supporters-pack/" TargetMode="External" Type="http://schemas.openxmlformats.org/officeDocument/2006/relationships/hyperlink"/><Relationship Id="rId2" Target="../media/image23.png" Type="http://schemas.openxmlformats.org/officeDocument/2006/relationships/image"/><Relationship Id="rId3" Target="../media/image24.svg" Type="http://schemas.openxmlformats.org/officeDocument/2006/relationships/image"/><Relationship Id="rId4" Target="../media/image1.pn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5.jpeg" Type="http://schemas.openxmlformats.org/officeDocument/2006/relationships/image"/><Relationship Id="rId8" Target="../media/image26.jpeg" Type="http://schemas.openxmlformats.org/officeDocument/2006/relationships/image"/><Relationship Id="rId9" Target="../media/image2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406908" y="6022848"/>
            <a:ext cx="2438400" cy="475488"/>
          </a:xfrm>
          <a:custGeom>
            <a:avLst/>
            <a:gdLst/>
            <a:ahLst/>
            <a:cxnLst/>
            <a:rect r="r" b="b" t="t" l="l"/>
            <a:pathLst>
              <a:path h="475488" w="2438400">
                <a:moveTo>
                  <a:pt x="0" y="0"/>
                </a:moveTo>
                <a:lnTo>
                  <a:pt x="2438400" y="0"/>
                </a:lnTo>
                <a:lnTo>
                  <a:pt x="2438400" y="475488"/>
                </a:lnTo>
                <a:lnTo>
                  <a:pt x="0" y="475488"/>
                </a:lnTo>
                <a:lnTo>
                  <a:pt x="0" y="0"/>
                </a:lnTo>
                <a:close/>
              </a:path>
            </a:pathLst>
          </a:custGeom>
          <a:blipFill>
            <a:blip r:embed="rId6"/>
            <a:stretch>
              <a:fillRect l="0" t="0" r="0" b="-160"/>
            </a:stretch>
          </a:blipFill>
        </p:spPr>
      </p:sp>
      <p:sp>
        <p:nvSpPr>
          <p:cNvPr name="Freeform 6" id="6"/>
          <p:cNvSpPr/>
          <p:nvPr/>
        </p:nvSpPr>
        <p:spPr>
          <a:xfrm flipH="false" flipV="false" rot="0">
            <a:off x="6129528" y="0"/>
            <a:ext cx="6062472" cy="6858000"/>
          </a:xfrm>
          <a:custGeom>
            <a:avLst/>
            <a:gdLst/>
            <a:ahLst/>
            <a:cxnLst/>
            <a:rect r="r" b="b" t="t" l="l"/>
            <a:pathLst>
              <a:path h="6858000" w="6062472">
                <a:moveTo>
                  <a:pt x="0" y="0"/>
                </a:moveTo>
                <a:lnTo>
                  <a:pt x="6062472" y="0"/>
                </a:lnTo>
                <a:lnTo>
                  <a:pt x="6062472" y="6858000"/>
                </a:lnTo>
                <a:lnTo>
                  <a:pt x="0" y="68580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3425952" y="5876544"/>
            <a:ext cx="1537716" cy="713232"/>
          </a:xfrm>
          <a:custGeom>
            <a:avLst/>
            <a:gdLst/>
            <a:ahLst/>
            <a:cxnLst/>
            <a:rect r="r" b="b" t="t" l="l"/>
            <a:pathLst>
              <a:path h="713232" w="1537716">
                <a:moveTo>
                  <a:pt x="0" y="0"/>
                </a:moveTo>
                <a:lnTo>
                  <a:pt x="1537716" y="0"/>
                </a:lnTo>
                <a:lnTo>
                  <a:pt x="1537716" y="713232"/>
                </a:lnTo>
                <a:lnTo>
                  <a:pt x="0" y="713232"/>
                </a:lnTo>
                <a:lnTo>
                  <a:pt x="0" y="0"/>
                </a:lnTo>
                <a:close/>
              </a:path>
            </a:pathLst>
          </a:custGeom>
          <a:blipFill>
            <a:blip r:embed="rId9"/>
            <a:stretch>
              <a:fillRect l="0" t="0" r="0" b="0"/>
            </a:stretch>
          </a:blipFill>
        </p:spPr>
      </p:sp>
      <p:sp>
        <p:nvSpPr>
          <p:cNvPr name="Freeform 8" id="8"/>
          <p:cNvSpPr/>
          <p:nvPr/>
        </p:nvSpPr>
        <p:spPr>
          <a:xfrm flipH="false" flipV="false" rot="0">
            <a:off x="6275832" y="5220108"/>
            <a:ext cx="5916168" cy="1151425"/>
          </a:xfrm>
          <a:custGeom>
            <a:avLst/>
            <a:gdLst/>
            <a:ahLst/>
            <a:cxnLst/>
            <a:rect r="r" b="b" t="t" l="l"/>
            <a:pathLst>
              <a:path h="1151425" w="5916168">
                <a:moveTo>
                  <a:pt x="0" y="0"/>
                </a:moveTo>
                <a:lnTo>
                  <a:pt x="5916168" y="0"/>
                </a:lnTo>
                <a:lnTo>
                  <a:pt x="5916168" y="1151425"/>
                </a:lnTo>
                <a:lnTo>
                  <a:pt x="0" y="1151425"/>
                </a:lnTo>
                <a:lnTo>
                  <a:pt x="0" y="0"/>
                </a:lnTo>
                <a:close/>
              </a:path>
            </a:pathLst>
          </a:custGeom>
          <a:blipFill>
            <a:blip r:embed="rId10"/>
            <a:stretch>
              <a:fillRect l="0" t="-406533" r="-5074" b="0"/>
            </a:stretch>
          </a:blipFill>
        </p:spPr>
      </p:sp>
      <p:sp>
        <p:nvSpPr>
          <p:cNvPr name="Freeform 9" id="9"/>
          <p:cNvSpPr/>
          <p:nvPr/>
        </p:nvSpPr>
        <p:spPr>
          <a:xfrm flipH="false" flipV="false" rot="0">
            <a:off x="6792346" y="567690"/>
            <a:ext cx="4736837" cy="4652418"/>
          </a:xfrm>
          <a:custGeom>
            <a:avLst/>
            <a:gdLst/>
            <a:ahLst/>
            <a:cxnLst/>
            <a:rect r="r" b="b" t="t" l="l"/>
            <a:pathLst>
              <a:path h="4652418" w="4736837">
                <a:moveTo>
                  <a:pt x="0" y="0"/>
                </a:moveTo>
                <a:lnTo>
                  <a:pt x="4736836" y="0"/>
                </a:lnTo>
                <a:lnTo>
                  <a:pt x="4736836" y="4652418"/>
                </a:lnTo>
                <a:lnTo>
                  <a:pt x="0" y="4652418"/>
                </a:lnTo>
                <a:lnTo>
                  <a:pt x="0" y="0"/>
                </a:lnTo>
                <a:close/>
              </a:path>
            </a:pathLst>
          </a:custGeom>
          <a:blipFill>
            <a:blip r:embed="rId11"/>
            <a:stretch>
              <a:fillRect l="0" t="0" r="0" b="0"/>
            </a:stretch>
          </a:blipFill>
        </p:spPr>
      </p:sp>
      <p:sp>
        <p:nvSpPr>
          <p:cNvPr name="TextBox 10" id="10"/>
          <p:cNvSpPr txBox="true"/>
          <p:nvPr/>
        </p:nvSpPr>
        <p:spPr>
          <a:xfrm rot="0">
            <a:off x="420624" y="-105261"/>
            <a:ext cx="3485921" cy="2802703"/>
          </a:xfrm>
          <a:prstGeom prst="rect">
            <a:avLst/>
          </a:prstGeom>
        </p:spPr>
        <p:txBody>
          <a:bodyPr anchor="t" rtlCol="false" tIns="0" lIns="0" bIns="0" rIns="0">
            <a:spAutoFit/>
          </a:bodyPr>
          <a:lstStyle/>
          <a:p>
            <a:pPr algn="l">
              <a:lnSpc>
                <a:spcPts val="11664"/>
              </a:lnSpc>
            </a:pPr>
            <a:r>
              <a:rPr lang="en-US" b="true" sz="5400">
                <a:solidFill>
                  <a:srgbClr val="FFFFFF"/>
                </a:solidFill>
                <a:latin typeface="Trebuchet MS Bold"/>
                <a:ea typeface="Trebuchet MS Bold"/>
                <a:cs typeface="Trebuchet MS Bold"/>
                <a:sym typeface="Trebuchet MS Bold"/>
              </a:rPr>
              <a:t>London’s Health Day</a:t>
            </a:r>
          </a:p>
        </p:txBody>
      </p:sp>
      <p:sp>
        <p:nvSpPr>
          <p:cNvPr name="TextBox 11" id="11"/>
          <p:cNvSpPr txBox="true"/>
          <p:nvPr/>
        </p:nvSpPr>
        <p:spPr>
          <a:xfrm rot="0">
            <a:off x="420624" y="1035158"/>
            <a:ext cx="4348534" cy="921429"/>
          </a:xfrm>
          <a:prstGeom prst="rect">
            <a:avLst/>
          </a:prstGeom>
        </p:spPr>
        <p:txBody>
          <a:bodyPr anchor="t" rtlCol="false" tIns="0" lIns="0" bIns="0" rIns="0">
            <a:spAutoFit/>
          </a:bodyPr>
          <a:lstStyle/>
          <a:p>
            <a:pPr algn="l">
              <a:lnSpc>
                <a:spcPts val="7563"/>
              </a:lnSpc>
            </a:pPr>
            <a:r>
              <a:rPr lang="en-US" b="true" sz="5402">
                <a:solidFill>
                  <a:srgbClr val="FFFFFF"/>
                </a:solidFill>
                <a:latin typeface="Trebuchet MS Bold"/>
                <a:ea typeface="Trebuchet MS Bold"/>
                <a:cs typeface="Trebuchet MS Bold"/>
                <a:sym typeface="Trebuchet MS Bold"/>
              </a:rPr>
              <a:t>Great Mental </a:t>
            </a:r>
          </a:p>
        </p:txBody>
      </p:sp>
      <p:sp>
        <p:nvSpPr>
          <p:cNvPr name="TextBox 12" id="12"/>
          <p:cNvSpPr txBox="true"/>
          <p:nvPr/>
        </p:nvSpPr>
        <p:spPr>
          <a:xfrm rot="0">
            <a:off x="420624" y="2702900"/>
            <a:ext cx="5101248" cy="53767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Friday, 31 January 2025</a:t>
            </a:r>
          </a:p>
        </p:txBody>
      </p:sp>
      <p:sp>
        <p:nvSpPr>
          <p:cNvPr name="TextBox 13" id="13"/>
          <p:cNvSpPr txBox="true"/>
          <p:nvPr/>
        </p:nvSpPr>
        <p:spPr>
          <a:xfrm rot="0">
            <a:off x="406908" y="4142554"/>
            <a:ext cx="2875178" cy="481323"/>
          </a:xfrm>
          <a:prstGeom prst="rect">
            <a:avLst/>
          </a:prstGeom>
        </p:spPr>
        <p:txBody>
          <a:bodyPr anchor="t" rtlCol="false" tIns="0" lIns="0" bIns="0" rIns="0">
            <a:spAutoFit/>
          </a:bodyPr>
          <a:lstStyle/>
          <a:p>
            <a:pPr algn="l">
              <a:lnSpc>
                <a:spcPts val="3914"/>
              </a:lnSpc>
            </a:pPr>
            <a:r>
              <a:rPr lang="en-US" b="true" sz="2795">
                <a:solidFill>
                  <a:srgbClr val="FFFFFF"/>
                </a:solidFill>
                <a:latin typeface="Trebuchet MS Bold"/>
                <a:ea typeface="Trebuchet MS Bold"/>
                <a:cs typeface="Trebuchet MS Bold"/>
                <a:sym typeface="Trebuchet MS Bold"/>
              </a:rPr>
              <a:t>Supporter’s Pack</a:t>
            </a:r>
          </a:p>
        </p:txBody>
      </p:sp>
      <p:sp>
        <p:nvSpPr>
          <p:cNvPr name="TextBox 14" id="14"/>
          <p:cNvSpPr txBox="true"/>
          <p:nvPr/>
        </p:nvSpPr>
        <p:spPr>
          <a:xfrm rot="0">
            <a:off x="406908" y="4648579"/>
            <a:ext cx="2692565" cy="415290"/>
          </a:xfrm>
          <a:prstGeom prst="rect">
            <a:avLst/>
          </a:prstGeom>
        </p:spPr>
        <p:txBody>
          <a:bodyPr anchor="t" rtlCol="false" tIns="0" lIns="0" bIns="0" rIns="0">
            <a:spAutoFit/>
          </a:bodyPr>
          <a:lstStyle/>
          <a:p>
            <a:pPr algn="l">
              <a:lnSpc>
                <a:spcPts val="3359"/>
              </a:lnSpc>
            </a:pPr>
            <a:r>
              <a:rPr lang="en-US" sz="2400" spc="2">
                <a:solidFill>
                  <a:srgbClr val="FFFFFF"/>
                </a:solidFill>
                <a:latin typeface="Trebuchet MS"/>
                <a:ea typeface="Trebuchet MS"/>
                <a:cs typeface="Trebuchet MS"/>
                <a:sym typeface="Trebuchet MS"/>
              </a:rPr>
              <a:t>December</a:t>
            </a:r>
            <a:r>
              <a:rPr lang="en-US" sz="2400" spc="2">
                <a:solidFill>
                  <a:srgbClr val="FFFFFF"/>
                </a:solidFill>
                <a:latin typeface="Trebuchet MS"/>
                <a:ea typeface="Trebuchet MS"/>
                <a:cs typeface="Trebuchet MS"/>
                <a:sym typeface="Trebuchet MS"/>
              </a:rPr>
              <a:t>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3255411"/>
            <a:ext cx="8184642" cy="415148"/>
          </a:xfrm>
          <a:prstGeom prst="rect">
            <a:avLst/>
          </a:prstGeom>
        </p:spPr>
        <p:txBody>
          <a:bodyPr anchor="t" rtlCol="false" tIns="0" lIns="0" bIns="0" rIns="0">
            <a:spAutoFit/>
          </a:bodyPr>
          <a:lstStyle/>
          <a:p>
            <a:pPr algn="l">
              <a:lnSpc>
                <a:spcPts val="3363"/>
              </a:lnSpc>
            </a:pPr>
            <a:r>
              <a:rPr lang="en-US" sz="2402">
                <a:solidFill>
                  <a:srgbClr val="FFFFFF"/>
                </a:solidFill>
                <a:latin typeface="Trebuchet MS"/>
                <a:ea typeface="Trebuchet MS"/>
                <a:cs typeface="Trebuchet MS"/>
                <a:sym typeface="Trebuchet MS"/>
              </a:rPr>
              <a:t>Making the most of Great Mental Health Day for yourself</a:t>
            </a:r>
          </a:p>
        </p:txBody>
      </p:sp>
      <p:sp>
        <p:nvSpPr>
          <p:cNvPr name="TextBox 8" id="8"/>
          <p:cNvSpPr txBox="true"/>
          <p:nvPr/>
        </p:nvSpPr>
        <p:spPr>
          <a:xfrm rot="0">
            <a:off x="832104" y="1944199"/>
            <a:ext cx="8184642" cy="773449"/>
          </a:xfrm>
          <a:prstGeom prst="rect">
            <a:avLst/>
          </a:prstGeom>
        </p:spPr>
        <p:txBody>
          <a:bodyPr anchor="t" rtlCol="false" tIns="0" lIns="0" bIns="0" rIns="0">
            <a:spAutoFit/>
          </a:bodyPr>
          <a:lstStyle/>
          <a:p>
            <a:pPr algn="l">
              <a:lnSpc>
                <a:spcPts val="5762"/>
              </a:lnSpc>
            </a:pPr>
            <a:r>
              <a:rPr lang="en-US" b="true" sz="6002">
                <a:solidFill>
                  <a:srgbClr val="FFFFFF"/>
                </a:solidFill>
                <a:latin typeface="Trebuchet MS Bold"/>
                <a:ea typeface="Trebuchet MS Bold"/>
                <a:cs typeface="Trebuchet MS Bold"/>
                <a:sym typeface="Trebuchet MS Bold"/>
              </a:rPr>
              <a:t>How to get involved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a:hlinkClick r:id="rId8" tooltip="https://thriveldn.co.uk/great-mental-health-day-in-london/local-events/"/>
          </p:cNvPr>
          <p:cNvSpPr/>
          <p:nvPr/>
        </p:nvSpPr>
        <p:spPr>
          <a:xfrm flipH="false" flipV="false" rot="0">
            <a:off x="6096904" y="2187043"/>
            <a:ext cx="5409296" cy="3123790"/>
          </a:xfrm>
          <a:custGeom>
            <a:avLst/>
            <a:gdLst/>
            <a:ahLst/>
            <a:cxnLst/>
            <a:rect r="r" b="b" t="t" l="l"/>
            <a:pathLst>
              <a:path h="3123790" w="5409296">
                <a:moveTo>
                  <a:pt x="0" y="0"/>
                </a:moveTo>
                <a:lnTo>
                  <a:pt x="5409296" y="0"/>
                </a:lnTo>
                <a:lnTo>
                  <a:pt x="5409296" y="3123789"/>
                </a:lnTo>
                <a:lnTo>
                  <a:pt x="0" y="3123789"/>
                </a:lnTo>
                <a:lnTo>
                  <a:pt x="0" y="0"/>
                </a:lnTo>
                <a:close/>
              </a:path>
            </a:pathLst>
          </a:custGeom>
          <a:blipFill>
            <a:blip r:embed="rId7"/>
            <a:stretch>
              <a:fillRect l="0" t="0" r="0" b="0"/>
            </a:stretch>
          </a:blipFill>
        </p:spPr>
      </p:sp>
      <p:sp>
        <p:nvSpPr>
          <p:cNvPr name="TextBox 7" id="7"/>
          <p:cNvSpPr txBox="true"/>
          <p:nvPr/>
        </p:nvSpPr>
        <p:spPr>
          <a:xfrm rot="0">
            <a:off x="840943" y="608266"/>
            <a:ext cx="6278404" cy="537682"/>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Find local support near you</a:t>
            </a:r>
          </a:p>
        </p:txBody>
      </p:sp>
      <p:sp>
        <p:nvSpPr>
          <p:cNvPr name="TextBox 8" id="8"/>
          <p:cNvSpPr txBox="true"/>
          <p:nvPr/>
        </p:nvSpPr>
        <p:spPr>
          <a:xfrm rot="0">
            <a:off x="685800" y="2129893"/>
            <a:ext cx="4680102" cy="3436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Great Mental Health Day 2025 is a London-wide showcase. See what local support and groups are active where you live and get involved with our mission to create more supportive, caring, and compassionate community. </a:t>
            </a:r>
          </a:p>
          <a:p>
            <a:pPr algn="l">
              <a:lnSpc>
                <a:spcPts val="2304"/>
              </a:lnSpc>
            </a:pPr>
          </a:p>
          <a:p>
            <a:pPr algn="l">
              <a:lnSpc>
                <a:spcPts val="2304"/>
              </a:lnSpc>
            </a:pPr>
            <a:r>
              <a:rPr lang="en-US" sz="1596" spc="3" u="sng">
                <a:solidFill>
                  <a:srgbClr val="BF5486"/>
                </a:solidFill>
                <a:latin typeface="Trebuchet MS"/>
                <a:ea typeface="Trebuchet MS"/>
                <a:cs typeface="Trebuchet MS"/>
                <a:sym typeface="Trebuchet MS"/>
                <a:hlinkClick r:id="rId9" tooltip="https://thriveldn.co.uk/great-mental-health-day-in-london/local-events/"/>
              </a:rPr>
              <a:t>Use the interactive map to explore events, initiatives and support in your area</a:t>
            </a:r>
            <a:r>
              <a:rPr lang="en-US" sz="1596" spc="3">
                <a:solidFill>
                  <a:srgbClr val="BF5486"/>
                </a:solidFill>
                <a:latin typeface="Trebuchet MS"/>
                <a:ea typeface="Trebuchet MS"/>
                <a:cs typeface="Trebuchet MS"/>
                <a:sym typeface="Trebuchet MS"/>
              </a:rPr>
              <a:t>. </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This is being constantly updated in the run up to Great Mental Health Day so keep checking back or </a:t>
            </a:r>
            <a:r>
              <a:rPr lang="en-US" sz="1596" spc="3" u="sng">
                <a:solidFill>
                  <a:srgbClr val="BF5486"/>
                </a:solidFill>
                <a:latin typeface="Trebuchet MS"/>
                <a:ea typeface="Trebuchet MS"/>
                <a:cs typeface="Trebuchet MS"/>
                <a:sym typeface="Trebuchet MS"/>
                <a:hlinkClick r:id="rId10" tooltip="https://thriveldn.co.uk/latest/subscribe-to-our-newsletter/"/>
              </a:rPr>
              <a:t>sign up for more regular updates</a:t>
            </a:r>
            <a:r>
              <a:rPr lang="en-US" sz="1596" spc="3">
                <a:solidFill>
                  <a:srgbClr val="000000"/>
                </a:solidFill>
                <a:latin typeface="Trebuchet MS"/>
                <a:ea typeface="Trebuchet MS"/>
                <a:cs typeface="Trebuchet MS"/>
                <a:sym typeface="Trebuchet MS"/>
              </a:rPr>
              <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a:hlinkClick r:id="rId8" tooltip="https://thriveldn.co.uk/great-mental-health-day-in-london-2024/join-an-online-event-for-great-mental-health-day-2024/"/>
          </p:cNvPr>
          <p:cNvSpPr/>
          <p:nvPr/>
        </p:nvSpPr>
        <p:spPr>
          <a:xfrm flipH="false" flipV="false" rot="0">
            <a:off x="6096000" y="2186521"/>
            <a:ext cx="5410200" cy="3124311"/>
          </a:xfrm>
          <a:custGeom>
            <a:avLst/>
            <a:gdLst/>
            <a:ahLst/>
            <a:cxnLst/>
            <a:rect r="r" b="b" t="t" l="l"/>
            <a:pathLst>
              <a:path h="3124311" w="5410200">
                <a:moveTo>
                  <a:pt x="0" y="0"/>
                </a:moveTo>
                <a:lnTo>
                  <a:pt x="5410200" y="0"/>
                </a:lnTo>
                <a:lnTo>
                  <a:pt x="5410200" y="3124311"/>
                </a:lnTo>
                <a:lnTo>
                  <a:pt x="0" y="3124311"/>
                </a:lnTo>
                <a:lnTo>
                  <a:pt x="0" y="0"/>
                </a:lnTo>
                <a:close/>
              </a:path>
            </a:pathLst>
          </a:custGeom>
          <a:blipFill>
            <a:blip r:embed="rId7"/>
            <a:stretch>
              <a:fillRect l="0" t="0" r="0" b="0"/>
            </a:stretch>
          </a:blipFill>
        </p:spPr>
      </p:sp>
      <p:sp>
        <p:nvSpPr>
          <p:cNvPr name="TextBox 7" id="7"/>
          <p:cNvSpPr txBox="true"/>
          <p:nvPr/>
        </p:nvSpPr>
        <p:spPr>
          <a:xfrm rot="0">
            <a:off x="840943" y="608266"/>
            <a:ext cx="9165365"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Take free training or join a webinar</a:t>
            </a:r>
          </a:p>
        </p:txBody>
      </p:sp>
      <p:sp>
        <p:nvSpPr>
          <p:cNvPr name="TextBox 8" id="8"/>
          <p:cNvSpPr txBox="true"/>
          <p:nvPr/>
        </p:nvSpPr>
        <p:spPr>
          <a:xfrm rot="0">
            <a:off x="685800" y="2129371"/>
            <a:ext cx="4935908" cy="4865443"/>
          </a:xfrm>
          <a:prstGeom prst="rect">
            <a:avLst/>
          </a:prstGeom>
        </p:spPr>
        <p:txBody>
          <a:bodyPr anchor="t" rtlCol="false" tIns="0" lIns="0" bIns="0" rIns="0">
            <a:spAutoFit/>
          </a:bodyPr>
          <a:lstStyle/>
          <a:p>
            <a:pPr algn="l" marL="0" indent="0" lvl="0">
              <a:lnSpc>
                <a:spcPts val="2304"/>
              </a:lnSpc>
              <a:spcBef>
                <a:spcPct val="0"/>
              </a:spcBef>
            </a:pPr>
            <a:r>
              <a:rPr lang="en-US" sz="1596" spc="3">
                <a:solidFill>
                  <a:srgbClr val="000000"/>
                </a:solidFill>
                <a:latin typeface="Trebuchet MS"/>
                <a:ea typeface="Trebuchet MS"/>
                <a:cs typeface="Trebuchet MS"/>
                <a:sym typeface="Trebuchet MS"/>
              </a:rPr>
              <a:t>Learn more about how you can support the mental health and wellbeing of others in your community through a range of free, online training resources.</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You can log on from work or from home to </a:t>
            </a:r>
            <a:r>
              <a:rPr lang="en-US" sz="1596" spc="3" strike="noStrike" u="sng">
                <a:solidFill>
                  <a:srgbClr val="BF5486"/>
                </a:solidFill>
                <a:latin typeface="Trebuchet MS"/>
                <a:ea typeface="Trebuchet MS"/>
                <a:cs typeface="Trebuchet MS"/>
                <a:sym typeface="Trebuchet MS"/>
                <a:hlinkClick r:id="rId9" tooltip="https://thriveldn.co.uk/great-mental-health-day-in-london/training-and-webinars/"/>
              </a:rPr>
              <a:t>explore a range of training offers, informative webinars, and online workshops</a:t>
            </a:r>
            <a:r>
              <a:rPr lang="en-US" sz="1596" spc="3" strike="noStrike" u="none">
                <a:solidFill>
                  <a:srgbClr val="000000"/>
                </a:solidFill>
                <a:latin typeface="Trebuchet MS"/>
                <a:ea typeface="Trebuchet MS"/>
                <a:cs typeface="Trebuchet MS"/>
                <a:sym typeface="Trebuchet MS"/>
              </a:rPr>
              <a:t>, all designed to promote positive mental health and wellbeing.</a:t>
            </a:r>
          </a:p>
          <a:p>
            <a:pPr algn="l" marL="0" indent="0" lvl="0">
              <a:lnSpc>
                <a:spcPts val="2304"/>
              </a:lnSpc>
              <a:spcBef>
                <a:spcPct val="0"/>
              </a:spcBef>
            </a:pPr>
          </a:p>
          <a:p>
            <a:pPr algn="l" marL="0" indent="0" lvl="0">
              <a:lnSpc>
                <a:spcPts val="2304"/>
              </a:lnSpc>
              <a:spcBef>
                <a:spcPct val="0"/>
              </a:spcBef>
            </a:pPr>
            <a:r>
              <a:rPr lang="en-US" sz="1596" i="true" spc="3" strike="noStrike" u="none">
                <a:solidFill>
                  <a:srgbClr val="000000"/>
                </a:solidFill>
                <a:latin typeface="Trebuchet MS Italics"/>
                <a:ea typeface="Trebuchet MS Italics"/>
                <a:cs typeface="Trebuchet MS Italics"/>
                <a:sym typeface="Trebuchet MS Italics"/>
              </a:rPr>
              <a:t>Please note, most training resources are pre-recorded and available to access anytime. For those which require registration, joining instructions will be sent to your registered email before the event.</a:t>
            </a:r>
          </a:p>
          <a:p>
            <a:pPr algn="l" marL="0" indent="0" lvl="0">
              <a:lnSpc>
                <a:spcPts val="2304"/>
              </a:lnSpc>
              <a:spcBef>
                <a:spcPct val="0"/>
              </a:spcBef>
            </a:pPr>
          </a:p>
          <a:p>
            <a:pPr algn="l" marL="0" indent="0" lvl="0">
              <a:lnSpc>
                <a:spcPts val="2304"/>
              </a:lnSpc>
              <a:spcBef>
                <a:spcPct val="0"/>
              </a:spcBef>
            </a:pPr>
          </a:p>
          <a:p>
            <a:pPr algn="l" marL="0" indent="0" lvl="0">
              <a:lnSpc>
                <a:spcPts val="2304"/>
              </a:lnSpc>
              <a:spcBef>
                <a:spcPct val="0"/>
              </a:spcBef>
            </a:pPr>
          </a:p>
          <a:p>
            <a:pPr algn="l" marL="0" indent="0" lvl="0">
              <a:lnSpc>
                <a:spcPts val="2304"/>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3112536"/>
            <a:ext cx="7965272" cy="415209"/>
          </a:xfrm>
          <a:prstGeom prst="rect">
            <a:avLst/>
          </a:prstGeom>
        </p:spPr>
        <p:txBody>
          <a:bodyPr anchor="t" rtlCol="false" tIns="0" lIns="0" bIns="0" rIns="0">
            <a:spAutoFit/>
          </a:bodyPr>
          <a:lstStyle/>
          <a:p>
            <a:pPr algn="l">
              <a:lnSpc>
                <a:spcPts val="3359"/>
              </a:lnSpc>
            </a:pPr>
            <a:r>
              <a:rPr lang="en-US" sz="2400">
                <a:solidFill>
                  <a:srgbClr val="FFFFFF"/>
                </a:solidFill>
                <a:latin typeface="Trebuchet MS"/>
                <a:ea typeface="Trebuchet MS"/>
                <a:cs typeface="Trebuchet MS"/>
                <a:sym typeface="Trebuchet MS"/>
              </a:rPr>
              <a:t>Tell us about your plans</a:t>
            </a:r>
          </a:p>
        </p:txBody>
      </p:sp>
      <p:sp>
        <p:nvSpPr>
          <p:cNvPr name="TextBox 8" id="8"/>
          <p:cNvSpPr txBox="true"/>
          <p:nvPr/>
        </p:nvSpPr>
        <p:spPr>
          <a:xfrm rot="0">
            <a:off x="851306" y="1010803"/>
            <a:ext cx="8184642" cy="1897362"/>
          </a:xfrm>
          <a:prstGeom prst="rect">
            <a:avLst/>
          </a:prstGeom>
        </p:spPr>
        <p:txBody>
          <a:bodyPr anchor="t" rtlCol="false" tIns="0" lIns="0" bIns="0" rIns="0">
            <a:spAutoFit/>
          </a:bodyPr>
          <a:lstStyle/>
          <a:p>
            <a:pPr algn="l">
              <a:lnSpc>
                <a:spcPts val="7563"/>
              </a:lnSpc>
            </a:pPr>
            <a:r>
              <a:rPr lang="en-US" b="true" sz="6002">
                <a:solidFill>
                  <a:srgbClr val="FFFFFF"/>
                </a:solidFill>
                <a:latin typeface="Trebuchet MS Bold"/>
                <a:ea typeface="Trebuchet MS Bold"/>
                <a:cs typeface="Trebuchet MS Bold"/>
                <a:sym typeface="Trebuchet MS Bold"/>
              </a:rPr>
              <a:t>Hosting your own event or activity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610429" y="3340654"/>
            <a:ext cx="2032254" cy="2704338"/>
          </a:xfrm>
          <a:custGeom>
            <a:avLst/>
            <a:gdLst/>
            <a:ahLst/>
            <a:cxnLst/>
            <a:rect r="r" b="b" t="t" l="l"/>
            <a:pathLst>
              <a:path h="2704338" w="2032254">
                <a:moveTo>
                  <a:pt x="0" y="0"/>
                </a:moveTo>
                <a:lnTo>
                  <a:pt x="2032254" y="0"/>
                </a:lnTo>
                <a:lnTo>
                  <a:pt x="2032254" y="2704338"/>
                </a:lnTo>
                <a:lnTo>
                  <a:pt x="0" y="270433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619954" y="3350179"/>
            <a:ext cx="2013204" cy="2685288"/>
          </a:xfrm>
          <a:custGeom>
            <a:avLst/>
            <a:gdLst/>
            <a:ahLst/>
            <a:cxnLst/>
            <a:rect r="r" b="b" t="t" l="l"/>
            <a:pathLst>
              <a:path h="2685288" w="2013204">
                <a:moveTo>
                  <a:pt x="0" y="0"/>
                </a:moveTo>
                <a:lnTo>
                  <a:pt x="2013204" y="0"/>
                </a:lnTo>
                <a:lnTo>
                  <a:pt x="2013204" y="2685288"/>
                </a:lnTo>
                <a:lnTo>
                  <a:pt x="0" y="2685288"/>
                </a:lnTo>
                <a:lnTo>
                  <a:pt x="0" y="0"/>
                </a:lnTo>
                <a:close/>
              </a:path>
            </a:pathLst>
          </a:custGeom>
          <a:blipFill>
            <a:blip r:embed="rId9"/>
            <a:stretch>
              <a:fillRect l="0" t="0" r="-37" b="0"/>
            </a:stretch>
          </a:blipFill>
        </p:spPr>
      </p:sp>
      <p:sp>
        <p:nvSpPr>
          <p:cNvPr name="Freeform 8" id="8"/>
          <p:cNvSpPr/>
          <p:nvPr/>
        </p:nvSpPr>
        <p:spPr>
          <a:xfrm flipH="false" flipV="false" rot="0">
            <a:off x="4855150" y="3350179"/>
            <a:ext cx="2013204" cy="2685288"/>
          </a:xfrm>
          <a:custGeom>
            <a:avLst/>
            <a:gdLst/>
            <a:ahLst/>
            <a:cxnLst/>
            <a:rect r="r" b="b" t="t" l="l"/>
            <a:pathLst>
              <a:path h="2685288" w="2013204">
                <a:moveTo>
                  <a:pt x="0" y="0"/>
                </a:moveTo>
                <a:lnTo>
                  <a:pt x="2013204" y="0"/>
                </a:lnTo>
                <a:lnTo>
                  <a:pt x="2013204" y="2685288"/>
                </a:lnTo>
                <a:lnTo>
                  <a:pt x="0" y="2685288"/>
                </a:lnTo>
                <a:lnTo>
                  <a:pt x="0" y="0"/>
                </a:lnTo>
                <a:close/>
              </a:path>
            </a:pathLst>
          </a:custGeom>
          <a:blipFill>
            <a:blip r:embed="rId10"/>
            <a:stretch>
              <a:fillRect l="0" t="0" r="-37" b="0"/>
            </a:stretch>
          </a:blipFill>
        </p:spPr>
      </p:sp>
      <p:sp>
        <p:nvSpPr>
          <p:cNvPr name="Freeform 9" id="9"/>
          <p:cNvSpPr/>
          <p:nvPr/>
        </p:nvSpPr>
        <p:spPr>
          <a:xfrm flipH="false" flipV="false" rot="0">
            <a:off x="4845558" y="3340654"/>
            <a:ext cx="2032254" cy="2704338"/>
          </a:xfrm>
          <a:custGeom>
            <a:avLst/>
            <a:gdLst/>
            <a:ahLst/>
            <a:cxnLst/>
            <a:rect r="r" b="b" t="t" l="l"/>
            <a:pathLst>
              <a:path h="2704338" w="2032254">
                <a:moveTo>
                  <a:pt x="0" y="0"/>
                </a:moveTo>
                <a:lnTo>
                  <a:pt x="2032254" y="0"/>
                </a:lnTo>
                <a:lnTo>
                  <a:pt x="2032254" y="2704338"/>
                </a:lnTo>
                <a:lnTo>
                  <a:pt x="0" y="27043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2582866" y="3853099"/>
            <a:ext cx="2348484" cy="2058924"/>
          </a:xfrm>
          <a:custGeom>
            <a:avLst/>
            <a:gdLst/>
            <a:ahLst/>
            <a:cxnLst/>
            <a:rect r="r" b="b" t="t" l="l"/>
            <a:pathLst>
              <a:path h="2058924" w="2348484">
                <a:moveTo>
                  <a:pt x="0" y="0"/>
                </a:moveTo>
                <a:lnTo>
                  <a:pt x="2348484" y="0"/>
                </a:lnTo>
                <a:lnTo>
                  <a:pt x="2348484" y="2058924"/>
                </a:lnTo>
                <a:lnTo>
                  <a:pt x="0" y="2058924"/>
                </a:lnTo>
                <a:lnTo>
                  <a:pt x="0" y="0"/>
                </a:lnTo>
                <a:close/>
              </a:path>
            </a:pathLst>
          </a:custGeom>
          <a:blipFill>
            <a:blip r:embed="rId13"/>
            <a:stretch>
              <a:fillRect l="0" t="-2" r="0" b="-28"/>
            </a:stretch>
          </a:blipFill>
        </p:spPr>
      </p:sp>
      <p:sp>
        <p:nvSpPr>
          <p:cNvPr name="Freeform 11" id="11"/>
          <p:cNvSpPr/>
          <p:nvPr/>
        </p:nvSpPr>
        <p:spPr>
          <a:xfrm flipH="false" flipV="false" rot="0">
            <a:off x="2573407" y="3843574"/>
            <a:ext cx="2367534" cy="2077974"/>
          </a:xfrm>
          <a:custGeom>
            <a:avLst/>
            <a:gdLst/>
            <a:ahLst/>
            <a:cxnLst/>
            <a:rect r="r" b="b" t="t" l="l"/>
            <a:pathLst>
              <a:path h="2077974" w="2367534">
                <a:moveTo>
                  <a:pt x="0" y="0"/>
                </a:moveTo>
                <a:lnTo>
                  <a:pt x="2367534" y="0"/>
                </a:lnTo>
                <a:lnTo>
                  <a:pt x="2367534" y="2077974"/>
                </a:lnTo>
                <a:lnTo>
                  <a:pt x="0" y="207797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840943" y="492385"/>
            <a:ext cx="8772070" cy="971442"/>
          </a:xfrm>
          <a:prstGeom prst="rect">
            <a:avLst/>
          </a:prstGeom>
        </p:spPr>
        <p:txBody>
          <a:bodyPr anchor="t" rtlCol="false" tIns="0" lIns="0" bIns="0" rIns="0">
            <a:spAutoFit/>
          </a:bodyPr>
          <a:lstStyle/>
          <a:p>
            <a:pPr algn="l">
              <a:lnSpc>
                <a:spcPts val="3851"/>
              </a:lnSpc>
            </a:pPr>
            <a:r>
              <a:rPr lang="en-US" b="true" sz="3209">
                <a:solidFill>
                  <a:srgbClr val="FFFFFF"/>
                </a:solidFill>
                <a:latin typeface="Trebuchet MS Bold"/>
                <a:ea typeface="Trebuchet MS Bold"/>
                <a:cs typeface="Trebuchet MS Bold"/>
                <a:sym typeface="Trebuchet MS Bold"/>
              </a:rPr>
              <a:t>Who can support and be involved with </a:t>
            </a:r>
          </a:p>
          <a:p>
            <a:pPr algn="l">
              <a:lnSpc>
                <a:spcPts val="3851"/>
              </a:lnSpc>
            </a:pPr>
            <a:r>
              <a:rPr lang="en-US" b="true" sz="3209">
                <a:solidFill>
                  <a:srgbClr val="FFFFFF"/>
                </a:solidFill>
                <a:latin typeface="Trebuchet MS Bold"/>
                <a:ea typeface="Trebuchet MS Bold"/>
                <a:cs typeface="Trebuchet MS Bold"/>
                <a:sym typeface="Trebuchet MS Bold"/>
              </a:rPr>
              <a:t>Great Mental Health Day? </a:t>
            </a:r>
          </a:p>
        </p:txBody>
      </p:sp>
      <p:sp>
        <p:nvSpPr>
          <p:cNvPr name="TextBox 13" id="13"/>
          <p:cNvSpPr txBox="true"/>
          <p:nvPr/>
        </p:nvSpPr>
        <p:spPr>
          <a:xfrm rot="0">
            <a:off x="7236794" y="2055847"/>
            <a:ext cx="4334176" cy="429394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In previous years, thousands of Londoners have come together to organise and attend events, share thoughts on </a:t>
            </a:r>
            <a:r>
              <a:rPr lang="en-US" sz="1596" spc="3">
                <a:solidFill>
                  <a:srgbClr val="000000"/>
                </a:solidFill>
                <a:latin typeface="Trebuchet MS"/>
                <a:ea typeface="Trebuchet MS"/>
                <a:cs typeface="Trebuchet MS"/>
                <a:sym typeface="Trebuchet MS"/>
              </a:rPr>
              <a:t>social media, create art and promote wellbeing and mental health support resources and services. Those involved ranged from local councils, to grassroots organisations, charities, private companies and individuals. </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Anyone can get involved and you can celebrate Great Mental Health Day in whatever way you like - it is entirely up to you. </a:t>
            </a:r>
          </a:p>
          <a:p>
            <a:pPr algn="l">
              <a:lnSpc>
                <a:spcPts val="2304"/>
              </a:lnSpc>
            </a:pPr>
          </a:p>
          <a:p>
            <a:pPr algn="l" marL="0" indent="0" lvl="0">
              <a:lnSpc>
                <a:spcPts val="2304"/>
              </a:lnSpc>
              <a:spcBef>
                <a:spcPct val="0"/>
              </a:spcBef>
            </a:pPr>
            <a:r>
              <a:rPr lang="en-US" b="true" sz="1596" spc="3">
                <a:solidFill>
                  <a:srgbClr val="000000"/>
                </a:solidFill>
                <a:latin typeface="Trebuchet MS Bold"/>
                <a:ea typeface="Trebuchet MS Bold"/>
                <a:cs typeface="Trebuchet MS Bold"/>
                <a:sym typeface="Trebuchet MS Bold"/>
              </a:rPr>
              <a:t>Just don’t forget to tell us about it or tag us on social media.</a:t>
            </a:r>
          </a:p>
        </p:txBody>
      </p:sp>
      <p:sp>
        <p:nvSpPr>
          <p:cNvPr name="TextBox 14" id="14"/>
          <p:cNvSpPr txBox="true"/>
          <p:nvPr/>
        </p:nvSpPr>
        <p:spPr>
          <a:xfrm rot="0">
            <a:off x="629412" y="2055847"/>
            <a:ext cx="6248400" cy="864943"/>
          </a:xfrm>
          <a:prstGeom prst="rect">
            <a:avLst/>
          </a:prstGeom>
        </p:spPr>
        <p:txBody>
          <a:bodyPr anchor="t" rtlCol="false" tIns="0" lIns="0" bIns="0" rIns="0">
            <a:spAutoFit/>
          </a:bodyPr>
          <a:lstStyle/>
          <a:p>
            <a:pPr algn="l" marL="0" indent="0" lvl="0">
              <a:lnSpc>
                <a:spcPts val="2304"/>
              </a:lnSpc>
              <a:spcBef>
                <a:spcPct val="0"/>
              </a:spcBef>
            </a:pPr>
            <a:r>
              <a:rPr lang="en-US" b="true" sz="1596" spc="3">
                <a:solidFill>
                  <a:srgbClr val="000000"/>
                </a:solidFill>
                <a:latin typeface="Trebuchet MS Bold"/>
                <a:ea typeface="Trebuchet MS Bold"/>
                <a:cs typeface="Trebuchet MS Bold"/>
                <a:sym typeface="Trebuchet MS Bold"/>
              </a:rPr>
              <a:t>At its core, Great Mental Health Day is created for Londoners, by Londoners.</a:t>
            </a:r>
            <a:r>
              <a:rPr lang="en-US" sz="1596" spc="3">
                <a:solidFill>
                  <a:srgbClr val="000000"/>
                </a:solidFill>
                <a:latin typeface="Trebuchet MS"/>
                <a:ea typeface="Trebuchet MS"/>
                <a:cs typeface="Trebuchet MS"/>
                <a:sym typeface="Trebuchet MS"/>
              </a:rPr>
              <a:t> We’re counting on you to help us make the day a success. Ultimately, you know your community best.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6676510" y="1571367"/>
            <a:ext cx="5515490" cy="5515490"/>
            <a:chOff x="0" y="0"/>
            <a:chExt cx="3331210" cy="3331210"/>
          </a:xfrm>
        </p:grpSpPr>
        <p:sp>
          <p:nvSpPr>
            <p:cNvPr name="Freeform 3" id="3"/>
            <p:cNvSpPr/>
            <p:nvPr/>
          </p:nvSpPr>
          <p:spPr>
            <a:xfrm flipH="true" flipV="tru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2"/>
              <a:stretch>
                <a:fillRect l="-29710" t="0" r="-34468" b="0"/>
              </a:stretch>
            </a:blipFill>
          </p:spPr>
        </p:sp>
      </p:gr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TextBox 8" id="8"/>
          <p:cNvSpPr txBox="true"/>
          <p:nvPr/>
        </p:nvSpPr>
        <p:spPr>
          <a:xfrm rot="0">
            <a:off x="685800" y="284261"/>
            <a:ext cx="7730387" cy="1099495"/>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Host your own Great Mental Health Day event or activity</a:t>
            </a:r>
          </a:p>
        </p:txBody>
      </p:sp>
      <p:sp>
        <p:nvSpPr>
          <p:cNvPr name="TextBox 9" id="9"/>
          <p:cNvSpPr txBox="true"/>
          <p:nvPr/>
        </p:nvSpPr>
        <p:spPr>
          <a:xfrm rot="0">
            <a:off x="685800" y="2129371"/>
            <a:ext cx="5552806" cy="372244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If you or anyone in your local area in London is planning an event or initiative for Great Mental Health Day 2025, we want to know about it.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Fill in the </a:t>
            </a:r>
            <a:r>
              <a:rPr lang="en-US" sz="1596" spc="3" u="sng">
                <a:solidFill>
                  <a:srgbClr val="BF5486"/>
                </a:solidFill>
                <a:latin typeface="Trebuchet MS"/>
                <a:ea typeface="Trebuchet MS"/>
                <a:cs typeface="Trebuchet MS"/>
                <a:sym typeface="Trebuchet MS"/>
                <a:hlinkClick r:id="rId8" tooltip="https://thriveldn.co.uk/great-mental-health-day-in-london/"/>
              </a:rPr>
              <a:t>contact form at the bottom of the Great Mental Health Day website</a:t>
            </a:r>
            <a:r>
              <a:rPr lang="en-US" sz="1596" spc="3">
                <a:solidFill>
                  <a:srgbClr val="000000"/>
                </a:solidFill>
                <a:latin typeface="Trebuchet MS"/>
                <a:ea typeface="Trebuchet MS"/>
                <a:cs typeface="Trebuchet MS"/>
                <a:sym typeface="Trebuchet MS"/>
              </a:rPr>
              <a:t> or email </a:t>
            </a:r>
            <a:r>
              <a:rPr lang="en-US" sz="1596" spc="3" b="true">
                <a:solidFill>
                  <a:srgbClr val="000000"/>
                </a:solidFill>
                <a:latin typeface="Trebuchet MS Bold"/>
                <a:ea typeface="Trebuchet MS Bold"/>
                <a:cs typeface="Trebuchet MS Bold"/>
                <a:sym typeface="Trebuchet MS Bold"/>
              </a:rPr>
              <a:t>info@thriveldn.co.uk </a:t>
            </a:r>
            <a:r>
              <a:rPr lang="en-US" sz="1596" spc="3">
                <a:solidFill>
                  <a:srgbClr val="000000"/>
                </a:solidFill>
                <a:latin typeface="Trebuchet MS"/>
                <a:ea typeface="Trebuchet MS"/>
                <a:cs typeface="Trebuchet MS"/>
                <a:sym typeface="Trebuchet MS"/>
              </a:rPr>
              <a:t>to tell us all the details about the event or how you’re marking the day. We can promote it on the website and through our other digital channels.</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Over the next few pages, we share some ideas some ideas for celebrating Great Mental Health Day as well as examples of how Londoners have marked GMHD in the past.</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840943" y="414795"/>
            <a:ext cx="6554103"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Planning an event or activity </a:t>
            </a:r>
          </a:p>
        </p:txBody>
      </p:sp>
      <p:sp>
        <p:nvSpPr>
          <p:cNvPr name="TextBox 7" id="7"/>
          <p:cNvSpPr txBox="true"/>
          <p:nvPr/>
        </p:nvSpPr>
        <p:spPr>
          <a:xfrm rot="0">
            <a:off x="685800" y="1913752"/>
            <a:ext cx="5513913" cy="429394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Whether you’d like to run a taster session to promote your wellbeing activity or organisation, or welcome some new faces to your local group, or just meet some of your neighbours for the first time, then Great Mental Health Day is for you.</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Thrive LDN’s interactive map lists GMHD events, resources and initiatives across London’s boroughs. Getting your event registered on the map is easy. Just email </a:t>
            </a:r>
            <a:r>
              <a:rPr lang="en-US" b="true" sz="1596" spc="3" strike="noStrike" u="none">
                <a:solidFill>
                  <a:srgbClr val="000000"/>
                </a:solidFill>
                <a:latin typeface="Trebuchet MS Bold"/>
                <a:ea typeface="Trebuchet MS Bold"/>
                <a:cs typeface="Trebuchet MS Bold"/>
                <a:sym typeface="Trebuchet MS Bold"/>
              </a:rPr>
              <a:t>info@thriveldn.co.uk</a:t>
            </a:r>
            <a:r>
              <a:rPr lang="en-US" sz="1596" spc="3" strike="noStrike" u="none">
                <a:solidFill>
                  <a:srgbClr val="000000"/>
                </a:solidFill>
                <a:latin typeface="Trebuchet MS"/>
                <a:ea typeface="Trebuchet MS"/>
                <a:cs typeface="Trebuchet MS"/>
                <a:sym typeface="Trebuchet MS"/>
              </a:rPr>
              <a:t> with the event details, including how to join and a bit about you or your organisation.</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Not able to host an activity? No problem! You could offer to host a stall promoting your organisation at someone else's activity. Find activities near you using the London map.</a:t>
            </a:r>
          </a:p>
        </p:txBody>
      </p:sp>
      <p:sp>
        <p:nvSpPr>
          <p:cNvPr name="TextBox 8" id="8"/>
          <p:cNvSpPr txBox="true"/>
          <p:nvPr/>
        </p:nvSpPr>
        <p:spPr>
          <a:xfrm rot="0">
            <a:off x="840943" y="970445"/>
            <a:ext cx="6940382" cy="460715"/>
          </a:xfrm>
          <a:prstGeom prst="rect">
            <a:avLst/>
          </a:prstGeom>
        </p:spPr>
        <p:txBody>
          <a:bodyPr anchor="t" rtlCol="false" tIns="0" lIns="0" bIns="0" rIns="0">
            <a:spAutoFit/>
          </a:bodyPr>
          <a:lstStyle/>
          <a:p>
            <a:pPr algn="just">
              <a:lnSpc>
                <a:spcPts val="1728"/>
              </a:lnSpc>
            </a:pPr>
            <a:r>
              <a:rPr lang="en-US" sz="1596" spc="3">
                <a:solidFill>
                  <a:srgbClr val="FFFFFF"/>
                </a:solidFill>
                <a:latin typeface="Trebuchet MS"/>
                <a:ea typeface="Trebuchet MS"/>
                <a:cs typeface="Trebuchet MS"/>
                <a:sym typeface="Trebuchet MS"/>
              </a:rPr>
              <a:t>Great Mental Health Day is a perfect opportunity to highlight activities and wellbeing support services taking place across your local area or borough.</a:t>
            </a:r>
          </a:p>
        </p:txBody>
      </p:sp>
      <p:grpSp>
        <p:nvGrpSpPr>
          <p:cNvPr name="Group 9" id="9"/>
          <p:cNvGrpSpPr/>
          <p:nvPr/>
        </p:nvGrpSpPr>
        <p:grpSpPr>
          <a:xfrm rot="0">
            <a:off x="6687818" y="1970902"/>
            <a:ext cx="5100262" cy="4430212"/>
            <a:chOff x="0" y="0"/>
            <a:chExt cx="2014918" cy="1750207"/>
          </a:xfrm>
        </p:grpSpPr>
        <p:sp>
          <p:nvSpPr>
            <p:cNvPr name="Freeform 10" id="10"/>
            <p:cNvSpPr/>
            <p:nvPr/>
          </p:nvSpPr>
          <p:spPr>
            <a:xfrm flipH="false" flipV="false" rot="0">
              <a:off x="0" y="0"/>
              <a:ext cx="2014918" cy="1750207"/>
            </a:xfrm>
            <a:custGeom>
              <a:avLst/>
              <a:gdLst/>
              <a:ahLst/>
              <a:cxnLst/>
              <a:rect r="r" b="b" t="t" l="l"/>
              <a:pathLst>
                <a:path h="1750207" w="2014918">
                  <a:moveTo>
                    <a:pt x="0" y="0"/>
                  </a:moveTo>
                  <a:lnTo>
                    <a:pt x="2014918" y="0"/>
                  </a:lnTo>
                  <a:lnTo>
                    <a:pt x="2014918" y="1750207"/>
                  </a:lnTo>
                  <a:lnTo>
                    <a:pt x="0" y="1750207"/>
                  </a:lnTo>
                  <a:close/>
                </a:path>
              </a:pathLst>
            </a:custGeom>
            <a:solidFill>
              <a:srgbClr val="BF5486">
                <a:alpha val="60000"/>
              </a:srgbClr>
            </a:solidFill>
          </p:spPr>
        </p:sp>
        <p:sp>
          <p:nvSpPr>
            <p:cNvPr name="TextBox 11" id="11"/>
            <p:cNvSpPr txBox="true"/>
            <p:nvPr/>
          </p:nvSpPr>
          <p:spPr>
            <a:xfrm>
              <a:off x="0" y="-19050"/>
              <a:ext cx="2014918" cy="1769257"/>
            </a:xfrm>
            <a:prstGeom prst="rect">
              <a:avLst/>
            </a:prstGeom>
          </p:spPr>
          <p:txBody>
            <a:bodyPr anchor="ctr" rtlCol="false" tIns="50800" lIns="50800" bIns="50800" rIns="50800"/>
            <a:lstStyle/>
            <a:p>
              <a:pPr algn="ctr">
                <a:lnSpc>
                  <a:spcPts val="1394"/>
                </a:lnSpc>
              </a:pPr>
            </a:p>
          </p:txBody>
        </p:sp>
      </p:grpSp>
      <p:sp>
        <p:nvSpPr>
          <p:cNvPr name="TextBox 12" id="12"/>
          <p:cNvSpPr txBox="true"/>
          <p:nvPr/>
        </p:nvSpPr>
        <p:spPr>
          <a:xfrm rot="0">
            <a:off x="6865085" y="2153336"/>
            <a:ext cx="4745727" cy="4008193"/>
          </a:xfrm>
          <a:prstGeom prst="rect">
            <a:avLst/>
          </a:prstGeom>
        </p:spPr>
        <p:txBody>
          <a:bodyPr anchor="t" rtlCol="false" tIns="0" lIns="0" bIns="0" rIns="0">
            <a:spAutoFit/>
          </a:bodyPr>
          <a:lstStyle/>
          <a:p>
            <a:pPr algn="l" marL="0" indent="0" lvl="0">
              <a:lnSpc>
                <a:spcPts val="2304"/>
              </a:lnSpc>
              <a:spcBef>
                <a:spcPct val="0"/>
              </a:spcBef>
            </a:pPr>
            <a:r>
              <a:rPr lang="en-US" b="true" sz="1596" spc="3" strike="noStrike" u="none">
                <a:solidFill>
                  <a:srgbClr val="000000"/>
                </a:solidFill>
                <a:latin typeface="Trebuchet MS Bold"/>
                <a:ea typeface="Trebuchet MS Bold"/>
                <a:cs typeface="Trebuchet MS Bold"/>
                <a:sym typeface="Trebuchet MS Bold"/>
              </a:rPr>
              <a:t>When planning your event you might want to think about:</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Do you have any events already happening in your area that you could hold on Great Mental Health Day?</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Do you run a local support service or offer for the community you’d like to promote on the day?</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Try and make your event inclusive. Events should be free to attend where possible and accessible.</a:t>
            </a:r>
          </a:p>
          <a:p>
            <a:pPr algn="l" marL="344576" indent="-172288" lvl="1">
              <a:lnSpc>
                <a:spcPts val="2304"/>
              </a:lnSpc>
              <a:buFont typeface="Arial"/>
              <a:buChar char="•"/>
            </a:pPr>
            <a:r>
              <a:rPr lang="en-US" sz="1596" spc="3" strike="noStrike" u="none">
                <a:solidFill>
                  <a:srgbClr val="000000"/>
                </a:solidFill>
                <a:latin typeface="Trebuchet MS"/>
                <a:ea typeface="Trebuchet MS"/>
                <a:cs typeface="Trebuchet MS"/>
                <a:sym typeface="Trebuchet MS"/>
              </a:rPr>
              <a:t>What do you do to keep yourself well or happy? Is this something you can teach or share with others?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840943" y="634251"/>
            <a:ext cx="8434895"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Sharing existing resources and initiatives </a:t>
            </a:r>
          </a:p>
        </p:txBody>
      </p:sp>
      <p:grpSp>
        <p:nvGrpSpPr>
          <p:cNvPr name="Group 7" id="7"/>
          <p:cNvGrpSpPr/>
          <p:nvPr/>
        </p:nvGrpSpPr>
        <p:grpSpPr>
          <a:xfrm rot="0">
            <a:off x="6690764" y="2064129"/>
            <a:ext cx="5014578" cy="4108071"/>
            <a:chOff x="0" y="0"/>
            <a:chExt cx="1981068" cy="1622942"/>
          </a:xfrm>
        </p:grpSpPr>
        <p:sp>
          <p:nvSpPr>
            <p:cNvPr name="Freeform 8" id="8"/>
            <p:cNvSpPr/>
            <p:nvPr/>
          </p:nvSpPr>
          <p:spPr>
            <a:xfrm flipH="false" flipV="false" rot="0">
              <a:off x="0" y="0"/>
              <a:ext cx="1981068" cy="1622942"/>
            </a:xfrm>
            <a:custGeom>
              <a:avLst/>
              <a:gdLst/>
              <a:ahLst/>
              <a:cxnLst/>
              <a:rect r="r" b="b" t="t" l="l"/>
              <a:pathLst>
                <a:path h="1622942" w="1981068">
                  <a:moveTo>
                    <a:pt x="0" y="0"/>
                  </a:moveTo>
                  <a:lnTo>
                    <a:pt x="1981068" y="0"/>
                  </a:lnTo>
                  <a:lnTo>
                    <a:pt x="1981068" y="1622942"/>
                  </a:lnTo>
                  <a:lnTo>
                    <a:pt x="0" y="1622942"/>
                  </a:lnTo>
                  <a:close/>
                </a:path>
              </a:pathLst>
            </a:custGeom>
            <a:solidFill>
              <a:srgbClr val="BF5486">
                <a:alpha val="60000"/>
              </a:srgbClr>
            </a:solidFill>
          </p:spPr>
        </p:sp>
        <p:sp>
          <p:nvSpPr>
            <p:cNvPr name="TextBox 9" id="9"/>
            <p:cNvSpPr txBox="true"/>
            <p:nvPr/>
          </p:nvSpPr>
          <p:spPr>
            <a:xfrm>
              <a:off x="0" y="-19050"/>
              <a:ext cx="1981068" cy="1641992"/>
            </a:xfrm>
            <a:prstGeom prst="rect">
              <a:avLst/>
            </a:prstGeom>
          </p:spPr>
          <p:txBody>
            <a:bodyPr anchor="ctr" rtlCol="false" tIns="50800" lIns="50800" bIns="50800" rIns="50800"/>
            <a:lstStyle/>
            <a:p>
              <a:pPr algn="ctr">
                <a:lnSpc>
                  <a:spcPts val="1394"/>
                </a:lnSpc>
              </a:pPr>
            </a:p>
          </p:txBody>
        </p:sp>
      </p:grpSp>
      <p:sp>
        <p:nvSpPr>
          <p:cNvPr name="TextBox 10" id="10"/>
          <p:cNvSpPr txBox="true"/>
          <p:nvPr/>
        </p:nvSpPr>
        <p:spPr>
          <a:xfrm rot="0">
            <a:off x="6930294" y="2228368"/>
            <a:ext cx="4535519" cy="3722443"/>
          </a:xfrm>
          <a:prstGeom prst="rect">
            <a:avLst/>
          </a:prstGeom>
        </p:spPr>
        <p:txBody>
          <a:bodyPr anchor="t" rtlCol="false" tIns="0" lIns="0" bIns="0" rIns="0">
            <a:spAutoFit/>
          </a:bodyPr>
          <a:lstStyle/>
          <a:p>
            <a:pPr algn="l">
              <a:lnSpc>
                <a:spcPts val="2304"/>
              </a:lnSpc>
            </a:pPr>
            <a:r>
              <a:rPr lang="en-US" sz="1596" spc="3" b="true">
                <a:solidFill>
                  <a:srgbClr val="000000"/>
                </a:solidFill>
                <a:latin typeface="Trebuchet MS Bold"/>
                <a:ea typeface="Trebuchet MS Bold"/>
                <a:cs typeface="Trebuchet MS Bold"/>
                <a:sym typeface="Trebuchet MS Bold"/>
              </a:rPr>
              <a:t>Ideas for sharing resources and initiatives:</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If there’s weekly newsletter or staff email at your workplace, you could use this to share online resources to support wellbeing.</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Promote existing organisations or groups with people in your local area, for example through a Facebook group or WhatsApp chat. </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Using a regular coffee morning or activity you already do to discuss mental health and wellbeing on Great Mental Health Day.</a:t>
            </a:r>
          </a:p>
          <a:p>
            <a:pPr algn="l" marL="344576" indent="-172288" lvl="1">
              <a:lnSpc>
                <a:spcPts val="2304"/>
              </a:lnSpc>
              <a:spcBef>
                <a:spcPct val="0"/>
              </a:spcBef>
              <a:buFont typeface="Arial"/>
              <a:buChar char="•"/>
            </a:pPr>
            <a:r>
              <a:rPr lang="en-US" sz="1596" spc="3" strike="noStrike" u="none">
                <a:solidFill>
                  <a:srgbClr val="000000"/>
                </a:solidFill>
                <a:latin typeface="Trebuchet MS"/>
                <a:ea typeface="Trebuchet MS"/>
                <a:cs typeface="Trebuchet MS"/>
                <a:sym typeface="Trebuchet MS"/>
              </a:rPr>
              <a:t>Sharing links to helpful resources and activities on social media. Explore some from the Thrive LDN or Good Thinking websites.</a:t>
            </a:r>
          </a:p>
        </p:txBody>
      </p:sp>
      <p:sp>
        <p:nvSpPr>
          <p:cNvPr name="TextBox 11" id="11"/>
          <p:cNvSpPr txBox="true"/>
          <p:nvPr/>
        </p:nvSpPr>
        <p:spPr>
          <a:xfrm rot="0">
            <a:off x="685800" y="2006979"/>
            <a:ext cx="5524873" cy="457969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Celebrating Great Mental Health Day doesn’t have to involve hosting an event or activity. One of the aims of the day is to raise the profile of the good work community organisations, charities, local authorities and health partners are doing to support good wellbeing locally and regionally.</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We know there are lots of helpful resources, projects and initiatives already taking place right across London. Great Mental Health Day is a perfect opportunity to share and promote these. </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Use Great Mental Health Day as an opportunity to share and promote resources and ongoing initiatives in your local area. </a:t>
            </a:r>
          </a:p>
          <a:p>
            <a:pPr algn="l" marL="0" indent="0" lvl="0">
              <a:lnSpc>
                <a:spcPts val="2304"/>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grpSp>
        <p:nvGrpSpPr>
          <p:cNvPr name="Group 6" id="6"/>
          <p:cNvGrpSpPr/>
          <p:nvPr/>
        </p:nvGrpSpPr>
        <p:grpSpPr>
          <a:xfrm rot="0">
            <a:off x="6022912" y="1702308"/>
            <a:ext cx="6342336" cy="5538406"/>
            <a:chOff x="0" y="0"/>
            <a:chExt cx="2505614" cy="2188012"/>
          </a:xfrm>
        </p:grpSpPr>
        <p:sp>
          <p:nvSpPr>
            <p:cNvPr name="Freeform 7" id="7"/>
            <p:cNvSpPr/>
            <p:nvPr/>
          </p:nvSpPr>
          <p:spPr>
            <a:xfrm flipH="false" flipV="false" rot="0">
              <a:off x="0" y="0"/>
              <a:ext cx="2505614" cy="2188012"/>
            </a:xfrm>
            <a:custGeom>
              <a:avLst/>
              <a:gdLst/>
              <a:ahLst/>
              <a:cxnLst/>
              <a:rect r="r" b="b" t="t" l="l"/>
              <a:pathLst>
                <a:path h="2188012" w="2505614">
                  <a:moveTo>
                    <a:pt x="0" y="0"/>
                  </a:moveTo>
                  <a:lnTo>
                    <a:pt x="2505614" y="0"/>
                  </a:lnTo>
                  <a:lnTo>
                    <a:pt x="2505614" y="2188012"/>
                  </a:lnTo>
                  <a:lnTo>
                    <a:pt x="0" y="2188012"/>
                  </a:lnTo>
                  <a:close/>
                </a:path>
              </a:pathLst>
            </a:custGeom>
            <a:solidFill>
              <a:srgbClr val="BF5486">
                <a:alpha val="40000"/>
              </a:srgbClr>
            </a:solidFill>
          </p:spPr>
        </p:sp>
        <p:sp>
          <p:nvSpPr>
            <p:cNvPr name="TextBox 8" id="8"/>
            <p:cNvSpPr txBox="true"/>
            <p:nvPr/>
          </p:nvSpPr>
          <p:spPr>
            <a:xfrm>
              <a:off x="0" y="-19050"/>
              <a:ext cx="2505614" cy="2207062"/>
            </a:xfrm>
            <a:prstGeom prst="rect">
              <a:avLst/>
            </a:prstGeom>
          </p:spPr>
          <p:txBody>
            <a:bodyPr anchor="ctr" rtlCol="false" tIns="50800" lIns="50800" bIns="50800" rIns="50800"/>
            <a:lstStyle/>
            <a:p>
              <a:pPr algn="ctr">
                <a:lnSpc>
                  <a:spcPts val="1394"/>
                </a:lnSpc>
              </a:pPr>
            </a:p>
          </p:txBody>
        </p:sp>
      </p:grpSp>
      <p:sp>
        <p:nvSpPr>
          <p:cNvPr name="Freeform 9" id="9">
            <a:hlinkClick r:id="rId8" tooltip="https://thriveldn.co.uk/wp-content/uploads/2024/01/Connections-Discussion-Guide-January-2024-1.pdf"/>
          </p:cNvPr>
          <p:cNvSpPr/>
          <p:nvPr/>
        </p:nvSpPr>
        <p:spPr>
          <a:xfrm flipH="false" flipV="false" rot="224816">
            <a:off x="10056903" y="3502612"/>
            <a:ext cx="2362147" cy="3341085"/>
          </a:xfrm>
          <a:custGeom>
            <a:avLst/>
            <a:gdLst/>
            <a:ahLst/>
            <a:cxnLst/>
            <a:rect r="r" b="b" t="t" l="l"/>
            <a:pathLst>
              <a:path h="3341085" w="2362147">
                <a:moveTo>
                  <a:pt x="0" y="0"/>
                </a:moveTo>
                <a:lnTo>
                  <a:pt x="2362146" y="0"/>
                </a:lnTo>
                <a:lnTo>
                  <a:pt x="2362146" y="3341085"/>
                </a:lnTo>
                <a:lnTo>
                  <a:pt x="0" y="3341085"/>
                </a:lnTo>
                <a:lnTo>
                  <a:pt x="0" y="0"/>
                </a:lnTo>
                <a:close/>
              </a:path>
            </a:pathLst>
          </a:custGeom>
          <a:blipFill>
            <a:blip r:embed="rId7"/>
            <a:stretch>
              <a:fillRect l="0" t="0" r="0" b="0"/>
            </a:stretch>
          </a:blipFill>
          <a:ln w="9525" cap="sq">
            <a:solidFill>
              <a:srgbClr val="000000"/>
            </a:solidFill>
            <a:prstDash val="solid"/>
            <a:miter/>
          </a:ln>
        </p:spPr>
      </p:sp>
      <p:sp>
        <p:nvSpPr>
          <p:cNvPr name="TextBox 10" id="10"/>
          <p:cNvSpPr txBox="true"/>
          <p:nvPr/>
        </p:nvSpPr>
        <p:spPr>
          <a:xfrm rot="0">
            <a:off x="6169088" y="2471362"/>
            <a:ext cx="4894813" cy="40081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1. Download a </a:t>
            </a:r>
            <a:r>
              <a:rPr lang="en-US" sz="1596" spc="3" u="sng">
                <a:solidFill>
                  <a:srgbClr val="B64E91"/>
                </a:solidFill>
                <a:latin typeface="Trebuchet MS"/>
                <a:ea typeface="Trebuchet MS"/>
                <a:cs typeface="Trebuchet MS"/>
                <a:sym typeface="Trebuchet MS"/>
                <a:hlinkClick r:id="rId9" tooltip="https://thriveldn.co.uk/wp-content/uploads/2024/01/Connections-Discussion-Guide-January-2024-1.pdf"/>
              </a:rPr>
              <a:t>Connections Film – Discussion Guide</a:t>
            </a:r>
            <a:r>
              <a:rPr lang="en-US" sz="1596" spc="3">
                <a:solidFill>
                  <a:srgbClr val="000000"/>
                </a:solidFill>
                <a:latin typeface="Trebuchet MS"/>
                <a:ea typeface="Trebuchet MS"/>
                <a:cs typeface="Trebuchet MS"/>
                <a:sym typeface="Trebuchet MS"/>
              </a:rPr>
              <a:t>, aimed to support you screen the film with groups. The group activity will take around 45-60 minutes depending on the depth of discussion.</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2. Download a series of </a:t>
            </a:r>
            <a:r>
              <a:rPr lang="en-US" sz="1596" spc="3" u="sng">
                <a:solidFill>
                  <a:srgbClr val="B64E91"/>
                </a:solidFill>
                <a:latin typeface="Trebuchet MS"/>
                <a:ea typeface="Trebuchet MS"/>
                <a:cs typeface="Trebuchet MS"/>
                <a:sym typeface="Trebuchet MS"/>
                <a:hlinkClick r:id="rId10" tooltip="https://drive.google.com/drive/folders/1WTxBKjtHKt6C_ihoXuW_UxyPQA1fROCP?usp=drive_link"/>
              </a:rPr>
              <a:t>Meg Ellis’ still </a:t>
            </a:r>
          </a:p>
          <a:p>
            <a:pPr algn="l">
              <a:lnSpc>
                <a:spcPts val="2304"/>
              </a:lnSpc>
            </a:pPr>
            <a:r>
              <a:rPr lang="en-US" sz="1596" spc="3" u="sng">
                <a:solidFill>
                  <a:srgbClr val="B64E91"/>
                </a:solidFill>
                <a:latin typeface="Trebuchet MS"/>
                <a:ea typeface="Trebuchet MS"/>
                <a:cs typeface="Trebuchet MS"/>
                <a:sym typeface="Trebuchet MS"/>
                <a:hlinkClick r:id="rId11" tooltip="https://drive.google.com/drive/folders/1WTxBKjtHKt6C_ihoXuW_UxyPQA1fROCP?usp=drive_link"/>
              </a:rPr>
              <a:t>images</a:t>
            </a:r>
            <a:r>
              <a:rPr lang="en-US" sz="1596" spc="3">
                <a:solidFill>
                  <a:srgbClr val="000000"/>
                </a:solidFill>
                <a:latin typeface="Trebuchet MS"/>
                <a:ea typeface="Trebuchet MS"/>
                <a:cs typeface="Trebuchet MS"/>
                <a:sym typeface="Trebuchet MS"/>
              </a:rPr>
              <a:t> taken during the making of the </a:t>
            </a:r>
          </a:p>
          <a:p>
            <a:pPr algn="l">
              <a:lnSpc>
                <a:spcPts val="2304"/>
              </a:lnSpc>
            </a:pPr>
            <a:r>
              <a:rPr lang="en-US" sz="1596" spc="3">
                <a:solidFill>
                  <a:srgbClr val="000000"/>
                </a:solidFill>
                <a:latin typeface="Trebuchet MS"/>
                <a:ea typeface="Trebuchet MS"/>
                <a:cs typeface="Trebuchet MS"/>
                <a:sym typeface="Trebuchet MS"/>
              </a:rPr>
              <a:t>film. Display these in an accessible place,</a:t>
            </a:r>
          </a:p>
          <a:p>
            <a:pPr algn="l">
              <a:lnSpc>
                <a:spcPts val="2304"/>
              </a:lnSpc>
            </a:pPr>
            <a:r>
              <a:rPr lang="en-US" sz="1596" spc="3">
                <a:solidFill>
                  <a:srgbClr val="000000"/>
                </a:solidFill>
                <a:latin typeface="Trebuchet MS"/>
                <a:ea typeface="Trebuchet MS"/>
                <a:cs typeface="Trebuchet MS"/>
                <a:sym typeface="Trebuchet MS"/>
              </a:rPr>
              <a:t>and provide space for people to write </a:t>
            </a:r>
          </a:p>
          <a:p>
            <a:pPr algn="l">
              <a:lnSpc>
                <a:spcPts val="2304"/>
              </a:lnSpc>
            </a:pPr>
            <a:r>
              <a:rPr lang="en-US" sz="1596" spc="3">
                <a:solidFill>
                  <a:srgbClr val="000000"/>
                </a:solidFill>
                <a:latin typeface="Trebuchet MS"/>
                <a:ea typeface="Trebuchet MS"/>
                <a:cs typeface="Trebuchet MS"/>
                <a:sym typeface="Trebuchet MS"/>
              </a:rPr>
              <a:t>their own messages of hope.</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3. Download the </a:t>
            </a:r>
            <a:r>
              <a:rPr lang="en-US" sz="1596" spc="3" u="sng">
                <a:solidFill>
                  <a:srgbClr val="B64E91"/>
                </a:solidFill>
                <a:latin typeface="Trebuchet MS"/>
                <a:ea typeface="Trebuchet MS"/>
                <a:cs typeface="Trebuchet MS"/>
                <a:sym typeface="Trebuchet MS"/>
                <a:hlinkClick r:id="rId12" tooltip="https://drive.google.com/drive/folders/1LKLS0Cl-nU79OF2gpBmAMS3iS_uSRh30?usp=drive_link"/>
              </a:rPr>
              <a:t>Connections colouring</a:t>
            </a:r>
          </a:p>
          <a:p>
            <a:pPr algn="l">
              <a:lnSpc>
                <a:spcPts val="2304"/>
              </a:lnSpc>
            </a:pPr>
            <a:r>
              <a:rPr lang="en-US" sz="1596" spc="3" u="sng">
                <a:solidFill>
                  <a:srgbClr val="B64E91"/>
                </a:solidFill>
                <a:latin typeface="Trebuchet MS"/>
                <a:ea typeface="Trebuchet MS"/>
                <a:cs typeface="Trebuchet MS"/>
                <a:sym typeface="Trebuchet MS"/>
                <a:hlinkClick r:id="rId13" tooltip="https://drive.google.com/drive/folders/1LKLS0Cl-nU79OF2gpBmAMS3iS_uSRh30?usp=drive_link"/>
              </a:rPr>
              <a:t>pages</a:t>
            </a:r>
            <a:r>
              <a:rPr lang="en-US" sz="1596" spc="3">
                <a:solidFill>
                  <a:srgbClr val="000000"/>
                </a:solidFill>
                <a:latin typeface="Trebuchet MS"/>
                <a:ea typeface="Trebuchet MS"/>
                <a:cs typeface="Trebuchet MS"/>
                <a:sym typeface="Trebuchet MS"/>
              </a:rPr>
              <a:t> and print to encourage people </a:t>
            </a:r>
          </a:p>
          <a:p>
            <a:pPr algn="l">
              <a:lnSpc>
                <a:spcPts val="2304"/>
              </a:lnSpc>
              <a:spcBef>
                <a:spcPct val="0"/>
              </a:spcBef>
            </a:pPr>
            <a:r>
              <a:rPr lang="en-US" sz="1596" spc="3">
                <a:solidFill>
                  <a:srgbClr val="000000"/>
                </a:solidFill>
                <a:latin typeface="Trebuchet MS"/>
                <a:ea typeface="Trebuchet MS"/>
                <a:cs typeface="Trebuchet MS"/>
                <a:sym typeface="Trebuchet MS"/>
              </a:rPr>
              <a:t>to take part and interact.</a:t>
            </a:r>
          </a:p>
        </p:txBody>
      </p:sp>
      <p:sp>
        <p:nvSpPr>
          <p:cNvPr name="TextBox 11" id="11"/>
          <p:cNvSpPr txBox="true"/>
          <p:nvPr/>
        </p:nvSpPr>
        <p:spPr>
          <a:xfrm rot="0">
            <a:off x="344724" y="2006979"/>
            <a:ext cx="5476148" cy="4579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Filmed across three days in central London, </a:t>
            </a:r>
            <a:r>
              <a:rPr lang="en-US" sz="1596" spc="3" u="sng">
                <a:solidFill>
                  <a:srgbClr val="B64E91"/>
                </a:solidFill>
                <a:latin typeface="Trebuchet MS"/>
                <a:ea typeface="Trebuchet MS"/>
                <a:cs typeface="Trebuchet MS"/>
                <a:sym typeface="Trebuchet MS"/>
                <a:hlinkClick r:id="rId14" tooltip="https://thriveldn.co.uk/communications/toolkits-and-resources/toolkit/connections-a-short-film/"/>
              </a:rPr>
              <a:t>the Connections film project</a:t>
            </a:r>
            <a:r>
              <a:rPr lang="en-US" sz="1596" spc="3">
                <a:solidFill>
                  <a:srgbClr val="000000"/>
                </a:solidFill>
                <a:latin typeface="Trebuchet MS"/>
                <a:ea typeface="Trebuchet MS"/>
                <a:cs typeface="Trebuchet MS"/>
                <a:sym typeface="Trebuchet MS"/>
              </a:rPr>
              <a:t> was the innovative idea of Beth Evans founder of </a:t>
            </a:r>
            <a:r>
              <a:rPr lang="en-US" sz="1596" spc="3" u="sng">
                <a:solidFill>
                  <a:srgbClr val="B64E91"/>
                </a:solidFill>
                <a:latin typeface="Trebuchet MS"/>
                <a:ea typeface="Trebuchet MS"/>
                <a:cs typeface="Trebuchet MS"/>
                <a:sym typeface="Trebuchet MS"/>
                <a:hlinkClick r:id="rId15" tooltip="https://www.messagesofhope.co.uk"/>
              </a:rPr>
              <a:t>Messages of Hope</a:t>
            </a:r>
            <a:r>
              <a:rPr lang="en-US" sz="1596" spc="3">
                <a:solidFill>
                  <a:srgbClr val="000000"/>
                </a:solidFill>
                <a:latin typeface="Trebuchet MS"/>
                <a:ea typeface="Trebuchet MS"/>
                <a:cs typeface="Trebuchet MS"/>
                <a:sym typeface="Trebuchet MS"/>
              </a:rPr>
              <a:t> with support from Thrive LDN and </a:t>
            </a:r>
            <a:r>
              <a:rPr lang="en-US" sz="1596" spc="3" u="sng">
                <a:solidFill>
                  <a:srgbClr val="B64E91"/>
                </a:solidFill>
                <a:latin typeface="Trebuchet MS"/>
                <a:ea typeface="Trebuchet MS"/>
                <a:cs typeface="Trebuchet MS"/>
                <a:sym typeface="Trebuchet MS"/>
                <a:hlinkClick r:id="rId16" tooltip="https://www.speakerscollective.org"/>
              </a:rPr>
              <a:t>Speakers Collective</a:t>
            </a:r>
            <a:r>
              <a:rPr lang="en-US" sz="1596" spc="3">
                <a:solidFill>
                  <a:srgbClr val="000000"/>
                </a:solidFill>
                <a:latin typeface="Trebuchet MS"/>
                <a:ea typeface="Trebuchet MS"/>
                <a:cs typeface="Trebuchet MS"/>
                <a:sym typeface="Trebuchet MS"/>
              </a:rPr>
              <a: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short film invited people of all ages to write a message of hope for someone who may be finding things difficult.</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For Great Mental Health Day 2025, we’d encourage everyone to consider using the Connections film and resources as a conversation starter for your community, school, workplace or local group.</a:t>
            </a:r>
          </a:p>
          <a:p>
            <a:pPr algn="l">
              <a:lnSpc>
                <a:spcPts val="2304"/>
              </a:lnSpc>
            </a:pPr>
          </a:p>
          <a:p>
            <a:pPr algn="l" marL="0" indent="0" lvl="0">
              <a:lnSpc>
                <a:spcPts val="2304"/>
              </a:lnSpc>
              <a:spcBef>
                <a:spcPct val="0"/>
              </a:spcBef>
            </a:pPr>
            <a:r>
              <a:rPr lang="en-US" sz="1596" spc="3">
                <a:solidFill>
                  <a:srgbClr val="000000"/>
                </a:solidFill>
                <a:latin typeface="Trebuchet MS"/>
                <a:ea typeface="Trebuchet MS"/>
                <a:cs typeface="Trebuchet MS"/>
                <a:sym typeface="Trebuchet MS"/>
              </a:rPr>
              <a:t>In any talk about suicide prevention, we strongly recommend that signposting is included to support services including </a:t>
            </a:r>
            <a:r>
              <a:rPr lang="en-US" sz="1596" spc="3" u="sng">
                <a:solidFill>
                  <a:srgbClr val="B64E91"/>
                </a:solidFill>
                <a:latin typeface="Trebuchet MS"/>
                <a:ea typeface="Trebuchet MS"/>
                <a:cs typeface="Trebuchet MS"/>
                <a:sym typeface="Trebuchet MS"/>
                <a:hlinkClick r:id="rId17" tooltip="https://www.samaritans.org"/>
              </a:rPr>
              <a:t>Samaritans</a:t>
            </a:r>
            <a:r>
              <a:rPr lang="en-US" sz="1596" spc="3">
                <a:solidFill>
                  <a:srgbClr val="000000"/>
                </a:solidFill>
                <a:latin typeface="Trebuchet MS"/>
                <a:ea typeface="Trebuchet MS"/>
                <a:cs typeface="Trebuchet MS"/>
                <a:sym typeface="Trebuchet MS"/>
              </a:rPr>
              <a:t>, </a:t>
            </a:r>
            <a:r>
              <a:rPr lang="en-US" sz="1596" spc="3" u="sng">
                <a:solidFill>
                  <a:srgbClr val="B64E91"/>
                </a:solidFill>
                <a:latin typeface="Trebuchet MS"/>
                <a:ea typeface="Trebuchet MS"/>
                <a:cs typeface="Trebuchet MS"/>
                <a:sym typeface="Trebuchet MS"/>
                <a:hlinkClick r:id="rId18" tooltip="https://giveusashout.org"/>
              </a:rPr>
              <a:t>SHOUT</a:t>
            </a:r>
            <a:r>
              <a:rPr lang="en-US" sz="1596" spc="3">
                <a:solidFill>
                  <a:srgbClr val="000000"/>
                </a:solidFill>
                <a:latin typeface="Trebuchet MS"/>
                <a:ea typeface="Trebuchet MS"/>
                <a:cs typeface="Trebuchet MS"/>
                <a:sym typeface="Trebuchet MS"/>
              </a:rPr>
              <a:t> and the </a:t>
            </a:r>
            <a:r>
              <a:rPr lang="en-US" sz="1596" spc="3" u="sng">
                <a:solidFill>
                  <a:srgbClr val="B64E91"/>
                </a:solidFill>
                <a:latin typeface="Trebuchet MS"/>
                <a:ea typeface="Trebuchet MS"/>
                <a:cs typeface="Trebuchet MS"/>
                <a:sym typeface="Trebuchet MS"/>
                <a:hlinkClick r:id="rId19" tooltip="https://hubofhope.co.uk"/>
              </a:rPr>
              <a:t>Hub of Hope</a:t>
            </a:r>
            <a:r>
              <a:rPr lang="en-US" sz="1596" spc="3">
                <a:solidFill>
                  <a:srgbClr val="000000"/>
                </a:solidFill>
                <a:latin typeface="Trebuchet MS"/>
                <a:ea typeface="Trebuchet MS"/>
                <a:cs typeface="Trebuchet MS"/>
                <a:sym typeface="Trebuchet MS"/>
              </a:rPr>
              <a:t>.</a:t>
            </a:r>
          </a:p>
        </p:txBody>
      </p:sp>
      <p:sp>
        <p:nvSpPr>
          <p:cNvPr name="TextBox 12" id="12"/>
          <p:cNvSpPr txBox="true"/>
          <p:nvPr/>
        </p:nvSpPr>
        <p:spPr>
          <a:xfrm rot="0">
            <a:off x="840943" y="414795"/>
            <a:ext cx="6554103" cy="537510"/>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Connections - a short film</a:t>
            </a:r>
          </a:p>
        </p:txBody>
      </p:sp>
      <p:sp>
        <p:nvSpPr>
          <p:cNvPr name="TextBox 13" id="13"/>
          <p:cNvSpPr txBox="true"/>
          <p:nvPr/>
        </p:nvSpPr>
        <p:spPr>
          <a:xfrm rot="0">
            <a:off x="840943" y="970445"/>
            <a:ext cx="6940382" cy="461865"/>
          </a:xfrm>
          <a:prstGeom prst="rect">
            <a:avLst/>
          </a:prstGeom>
        </p:spPr>
        <p:txBody>
          <a:bodyPr anchor="t" rtlCol="false" tIns="0" lIns="0" bIns="0" rIns="0">
            <a:spAutoFit/>
          </a:bodyPr>
          <a:lstStyle/>
          <a:p>
            <a:pPr algn="l">
              <a:lnSpc>
                <a:spcPts val="1728"/>
              </a:lnSpc>
            </a:pPr>
            <a:r>
              <a:rPr lang="en-US" sz="1596" spc="3">
                <a:solidFill>
                  <a:srgbClr val="FFFFFF"/>
                </a:solidFill>
                <a:latin typeface="Trebuchet MS"/>
                <a:ea typeface="Trebuchet MS"/>
                <a:cs typeface="Trebuchet MS"/>
                <a:sym typeface="Trebuchet MS"/>
              </a:rPr>
              <a:t>Use Connections from GMHD 24 as a free film and resource for your community, school or workplace.</a:t>
            </a:r>
          </a:p>
        </p:txBody>
      </p:sp>
      <p:sp>
        <p:nvSpPr>
          <p:cNvPr name="TextBox 14" id="14"/>
          <p:cNvSpPr txBox="true"/>
          <p:nvPr/>
        </p:nvSpPr>
        <p:spPr>
          <a:xfrm rot="0">
            <a:off x="6169088" y="2006979"/>
            <a:ext cx="4775048" cy="325264"/>
          </a:xfrm>
          <a:prstGeom prst="rect">
            <a:avLst/>
          </a:prstGeom>
        </p:spPr>
        <p:txBody>
          <a:bodyPr anchor="t" rtlCol="false" tIns="0" lIns="0" bIns="0" rIns="0">
            <a:spAutoFit/>
          </a:bodyPr>
          <a:lstStyle/>
          <a:p>
            <a:pPr algn="l" marL="0" indent="0" lvl="0">
              <a:lnSpc>
                <a:spcPts val="2593"/>
              </a:lnSpc>
              <a:spcBef>
                <a:spcPct val="0"/>
              </a:spcBef>
            </a:pPr>
            <a:r>
              <a:rPr lang="en-US" b="true" sz="1795" spc="3">
                <a:solidFill>
                  <a:srgbClr val="000000"/>
                </a:solidFill>
                <a:latin typeface="Trebuchet MS Bold"/>
                <a:ea typeface="Trebuchet MS Bold"/>
                <a:cs typeface="Trebuchet MS Bold"/>
                <a:sym typeface="Trebuchet MS Bold"/>
              </a:rPr>
              <a:t>Using Connections for your community</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685800" y="1572946"/>
            <a:ext cx="9684214" cy="3729886"/>
          </a:xfrm>
          <a:prstGeom prst="rect">
            <a:avLst/>
          </a:prstGeom>
        </p:spPr>
        <p:txBody>
          <a:bodyPr anchor="t" rtlCol="false" tIns="0" lIns="0" bIns="0" rIns="0">
            <a:spAutoFit/>
          </a:bodyPr>
          <a:lstStyle/>
          <a:p>
            <a:pPr algn="l">
              <a:lnSpc>
                <a:spcPts val="3549"/>
              </a:lnSpc>
            </a:pPr>
            <a:r>
              <a:rPr lang="en-US" sz="7099" b="true">
                <a:solidFill>
                  <a:srgbClr val="FFFFFF"/>
                </a:solidFill>
                <a:latin typeface="Trebuchet MS Bold"/>
                <a:ea typeface="Trebuchet MS Bold"/>
                <a:cs typeface="Trebuchet MS Bold"/>
                <a:sym typeface="Trebuchet MS Bold"/>
              </a:rPr>
              <a:t>Previous Great Mental</a:t>
            </a:r>
          </a:p>
          <a:p>
            <a:pPr algn="l">
              <a:lnSpc>
                <a:spcPts val="3549"/>
              </a:lnSpc>
            </a:pPr>
          </a:p>
          <a:p>
            <a:pPr algn="l">
              <a:lnSpc>
                <a:spcPts val="3549"/>
              </a:lnSpc>
            </a:pPr>
            <a:r>
              <a:rPr lang="en-US" b="true" sz="7099">
                <a:solidFill>
                  <a:srgbClr val="FFFFFF"/>
                </a:solidFill>
                <a:latin typeface="Trebuchet MS Bold"/>
                <a:ea typeface="Trebuchet MS Bold"/>
                <a:cs typeface="Trebuchet MS Bold"/>
                <a:sym typeface="Trebuchet MS Bold"/>
              </a:rPr>
              <a:t>Health Days</a:t>
            </a:r>
          </a:p>
          <a:p>
            <a:pPr algn="l">
              <a:lnSpc>
                <a:spcPts val="3549"/>
              </a:lnSpc>
            </a:pPr>
          </a:p>
          <a:p>
            <a:pPr algn="l">
              <a:lnSpc>
                <a:spcPts val="4202"/>
              </a:lnSpc>
            </a:pPr>
            <a:r>
              <a:rPr lang="en-US" sz="2839" spc="2">
                <a:solidFill>
                  <a:srgbClr val="FFFFFF"/>
                </a:solidFill>
                <a:latin typeface="Trebuchet MS"/>
                <a:ea typeface="Trebuchet MS"/>
                <a:cs typeface="Trebuchet MS"/>
                <a:sym typeface="Trebuchet MS"/>
              </a:rPr>
              <a:t>How Londoners have celebrated Great Mental Health Day locally in previous years</a:t>
            </a:r>
          </a:p>
          <a:p>
            <a:pPr algn="l">
              <a:lnSpc>
                <a:spcPts val="4202"/>
              </a:lnSpc>
            </a:pPr>
          </a:p>
          <a:p>
            <a:pPr algn="l">
              <a:lnSpc>
                <a:spcPts val="4202"/>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5" id="5"/>
          <p:cNvSpPr/>
          <p:nvPr/>
        </p:nvSpPr>
        <p:spPr>
          <a:xfrm flipH="false" flipV="false" rot="0">
            <a:off x="6926580" y="0"/>
            <a:ext cx="5265420" cy="6858000"/>
          </a:xfrm>
          <a:custGeom>
            <a:avLst/>
            <a:gdLst/>
            <a:ahLst/>
            <a:cxnLst/>
            <a:rect r="r" b="b" t="t" l="l"/>
            <a:pathLst>
              <a:path h="6858000" w="5265420">
                <a:moveTo>
                  <a:pt x="0" y="0"/>
                </a:moveTo>
                <a:lnTo>
                  <a:pt x="5265420" y="0"/>
                </a:lnTo>
                <a:lnTo>
                  <a:pt x="5265420" y="6858000"/>
                </a:lnTo>
                <a:lnTo>
                  <a:pt x="0" y="6858000"/>
                </a:lnTo>
                <a:lnTo>
                  <a:pt x="0" y="0"/>
                </a:lnTo>
                <a:close/>
              </a:path>
            </a:pathLst>
          </a:custGeom>
          <a:blipFill>
            <a:blip r:embed="rId6"/>
            <a:stretch>
              <a:fillRect l="0" t="0" r="-24" b="0"/>
            </a:stretch>
          </a:blipFill>
        </p:spPr>
      </p:sp>
      <p:sp>
        <p:nvSpPr>
          <p:cNvPr name="TextBox 6" id="6"/>
          <p:cNvSpPr txBox="true"/>
          <p:nvPr/>
        </p:nvSpPr>
        <p:spPr>
          <a:xfrm rot="0">
            <a:off x="665988" y="629955"/>
            <a:ext cx="2534764" cy="830732"/>
          </a:xfrm>
          <a:prstGeom prst="rect">
            <a:avLst/>
          </a:prstGeom>
        </p:spPr>
        <p:txBody>
          <a:bodyPr anchor="t" rtlCol="false" tIns="0" lIns="0" bIns="0" rIns="0">
            <a:spAutoFit/>
          </a:bodyPr>
          <a:lstStyle/>
          <a:p>
            <a:pPr algn="l">
              <a:lnSpc>
                <a:spcPts val="6723"/>
              </a:lnSpc>
            </a:pPr>
            <a:r>
              <a:rPr lang="en-US" b="true" sz="4802">
                <a:solidFill>
                  <a:srgbClr val="FFFFFF"/>
                </a:solidFill>
                <a:latin typeface="Trebuchet MS Bold"/>
                <a:ea typeface="Trebuchet MS Bold"/>
                <a:cs typeface="Trebuchet MS Bold"/>
                <a:sym typeface="Trebuchet MS Bold"/>
              </a:rPr>
              <a:t>Contents</a:t>
            </a:r>
          </a:p>
        </p:txBody>
      </p:sp>
      <p:sp>
        <p:nvSpPr>
          <p:cNvPr name="TextBox 7" id="7"/>
          <p:cNvSpPr txBox="true"/>
          <p:nvPr/>
        </p:nvSpPr>
        <p:spPr>
          <a:xfrm rot="0">
            <a:off x="665988" y="1549908"/>
            <a:ext cx="10131751" cy="4088129"/>
          </a:xfrm>
          <a:prstGeom prst="rect">
            <a:avLst/>
          </a:prstGeom>
        </p:spPr>
        <p:txBody>
          <a:bodyPr anchor="t" rtlCol="false" tIns="0" lIns="0" bIns="0" rIns="0">
            <a:spAutoFit/>
          </a:bodyPr>
          <a:lstStyle/>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Introduction to Great Mental Health Day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Spreading the word through your networks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How to get involved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Hosting your own event or activity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Local spotlight</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Actions and next steps </a:t>
            </a:r>
          </a:p>
          <a:p>
            <a:pPr algn="l" marL="561342" indent="-280671" lvl="1">
              <a:lnSpc>
                <a:spcPts val="4680"/>
              </a:lnSpc>
              <a:buAutoNum type="arabicPeriod" startAt="1"/>
            </a:pPr>
            <a:r>
              <a:rPr lang="en-US" b="true" sz="2600">
                <a:solidFill>
                  <a:srgbClr val="FFFFFF"/>
                </a:solidFill>
                <a:latin typeface="Trebuchet MS Bold"/>
                <a:ea typeface="Trebuchet MS Bold"/>
                <a:cs typeface="Trebuchet MS Bold"/>
                <a:sym typeface="Trebuchet MS Bold"/>
              </a:rPr>
              <a:t>Appendix</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BF5486"/>
        </a:solidFill>
      </p:bgPr>
    </p:bg>
    <p:spTree>
      <p:nvGrpSpPr>
        <p:cNvPr id="1" name=""/>
        <p:cNvGrpSpPr/>
        <p:nvPr/>
      </p:nvGrpSpPr>
      <p:grpSpPr>
        <a:xfrm>
          <a:off x="0" y="0"/>
          <a:ext cx="0" cy="0"/>
          <a:chOff x="0" y="0"/>
          <a:chExt cx="0" cy="0"/>
        </a:xfrm>
      </p:grpSpPr>
      <p:grpSp>
        <p:nvGrpSpPr>
          <p:cNvPr name="Group 2" id="2"/>
          <p:cNvGrpSpPr/>
          <p:nvPr/>
        </p:nvGrpSpPr>
        <p:grpSpPr>
          <a:xfrm rot="0">
            <a:off x="0" y="1702308"/>
            <a:ext cx="12192000" cy="5155692"/>
            <a:chOff x="0" y="0"/>
            <a:chExt cx="16256000" cy="6874256"/>
          </a:xfrm>
        </p:grpSpPr>
        <p:pic>
          <p:nvPicPr>
            <p:cNvPr name="Picture 3" id="3"/>
            <p:cNvPicPr>
              <a:picLocks noChangeAspect="true"/>
            </p:cNvPicPr>
            <p:nvPr/>
          </p:nvPicPr>
          <p:blipFill>
            <a:blip r:embed="rId2"/>
            <a:srcRect l="0" t="8884" r="0" b="0"/>
            <a:stretch>
              <a:fillRect/>
            </a:stretch>
          </p:blipFill>
          <p:spPr>
            <a:xfrm flipH="false" flipV="false">
              <a:off x="0" y="0"/>
              <a:ext cx="5334000" cy="6874256"/>
            </a:xfrm>
            <a:prstGeom prst="rect">
              <a:avLst/>
            </a:prstGeom>
          </p:spPr>
        </p:pic>
        <p:pic>
          <p:nvPicPr>
            <p:cNvPr name="Picture 4" id="4"/>
            <p:cNvPicPr>
              <a:picLocks noChangeAspect="true"/>
            </p:cNvPicPr>
            <p:nvPr/>
          </p:nvPicPr>
          <p:blipFill>
            <a:blip r:embed="rId3"/>
            <a:srcRect l="11224" t="0" r="11181" b="0"/>
            <a:stretch>
              <a:fillRect/>
            </a:stretch>
          </p:blipFill>
          <p:spPr>
            <a:xfrm flipH="false" flipV="false">
              <a:off x="5461000" y="0"/>
              <a:ext cx="5334000" cy="6874256"/>
            </a:xfrm>
            <a:prstGeom prst="rect">
              <a:avLst/>
            </a:prstGeom>
          </p:spPr>
        </p:pic>
        <p:pic>
          <p:nvPicPr>
            <p:cNvPr name="Picture 5" id="5"/>
            <p:cNvPicPr>
              <a:picLocks noChangeAspect="true"/>
            </p:cNvPicPr>
            <p:nvPr/>
          </p:nvPicPr>
          <p:blipFill>
            <a:blip r:embed="rId4"/>
            <a:srcRect l="0" t="2025" r="0" b="1371"/>
            <a:stretch>
              <a:fillRect/>
            </a:stretch>
          </p:blipFill>
          <p:spPr>
            <a:xfrm flipH="false" flipV="false">
              <a:off x="10922000" y="0"/>
              <a:ext cx="5334000" cy="6874256"/>
            </a:xfrm>
            <a:prstGeom prst="rect">
              <a:avLst/>
            </a:prstGeom>
          </p:spPr>
        </p:pic>
      </p:grpSp>
      <p:sp>
        <p:nvSpPr>
          <p:cNvPr name="Freeform 6" id="6"/>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7"/>
            <a:stretch>
              <a:fillRect l="0" t="0" r="0" b="0"/>
            </a:stretch>
          </a:blipFill>
        </p:spPr>
      </p:sp>
      <p:sp>
        <p:nvSpPr>
          <p:cNvPr name="Freeform 8" id="8"/>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7"/>
            <a:stretch>
              <a:fillRect l="0" t="0" r="0" b="0"/>
            </a:stretch>
          </a:blipFill>
        </p:spPr>
      </p:sp>
      <p:sp>
        <p:nvSpPr>
          <p:cNvPr name="TextBox 10" id="10"/>
          <p:cNvSpPr txBox="true"/>
          <p:nvPr/>
        </p:nvSpPr>
        <p:spPr>
          <a:xfrm rot="0">
            <a:off x="827979" y="284307"/>
            <a:ext cx="9073499" cy="1099404"/>
          </a:xfrm>
          <a:prstGeom prst="rect">
            <a:avLst/>
          </a:prstGeom>
        </p:spPr>
        <p:txBody>
          <a:bodyPr anchor="t" rtlCol="false" tIns="0" lIns="0" bIns="0" rIns="0">
            <a:spAutoFit/>
          </a:bodyPr>
          <a:lstStyle/>
          <a:p>
            <a:pPr algn="l">
              <a:lnSpc>
                <a:spcPts val="4493"/>
              </a:lnSpc>
            </a:pPr>
            <a:r>
              <a:rPr lang="en-US" b="true" sz="3209">
                <a:solidFill>
                  <a:srgbClr val="FFFFFF"/>
                </a:solidFill>
                <a:latin typeface="Trebuchet MS Bold"/>
                <a:ea typeface="Trebuchet MS Bold"/>
                <a:cs typeface="Trebuchet MS Bold"/>
                <a:sym typeface="Trebuchet MS Bold"/>
              </a:rPr>
              <a:t>How London boroughs and others have previously celebrated Great Mental Health Day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BF5486"/>
        </a:solidFill>
      </p:bgPr>
    </p:bg>
    <p:spTree>
      <p:nvGrpSpPr>
        <p:cNvPr id="1" name=""/>
        <p:cNvGrpSpPr/>
        <p:nvPr/>
      </p:nvGrpSpPr>
      <p:grpSpPr>
        <a:xfrm>
          <a:off x="0" y="0"/>
          <a:ext cx="0" cy="0"/>
          <a:chOff x="0" y="0"/>
          <a:chExt cx="0" cy="0"/>
        </a:xfrm>
      </p:grpSpPr>
      <p:grpSp>
        <p:nvGrpSpPr>
          <p:cNvPr name="Group 2" id="2"/>
          <p:cNvGrpSpPr/>
          <p:nvPr/>
        </p:nvGrpSpPr>
        <p:grpSpPr>
          <a:xfrm rot="0">
            <a:off x="0" y="0"/>
            <a:ext cx="12192000" cy="6858000"/>
            <a:chOff x="0" y="0"/>
            <a:chExt cx="16256000" cy="9144000"/>
          </a:xfrm>
        </p:grpSpPr>
        <p:pic>
          <p:nvPicPr>
            <p:cNvPr name="Picture 3" id="3"/>
            <p:cNvPicPr>
              <a:picLocks noChangeAspect="true"/>
            </p:cNvPicPr>
            <p:nvPr/>
          </p:nvPicPr>
          <p:blipFill>
            <a:blip r:embed="rId2"/>
            <a:srcRect l="0" t="27045" r="0" b="16596"/>
            <a:stretch>
              <a:fillRect/>
            </a:stretch>
          </p:blipFill>
          <p:spPr>
            <a:xfrm flipH="false" flipV="false">
              <a:off x="0" y="0"/>
              <a:ext cx="5334000" cy="9144000"/>
            </a:xfrm>
            <a:prstGeom prst="rect">
              <a:avLst/>
            </a:prstGeom>
          </p:spPr>
        </p:pic>
        <p:pic>
          <p:nvPicPr>
            <p:cNvPr name="Picture 4" id="4"/>
            <p:cNvPicPr>
              <a:picLocks noChangeAspect="true"/>
            </p:cNvPicPr>
            <p:nvPr/>
          </p:nvPicPr>
          <p:blipFill>
            <a:blip r:embed="rId3"/>
            <a:srcRect l="1695" t="10652" r="0" b="22874"/>
            <a:stretch>
              <a:fillRect/>
            </a:stretch>
          </p:blipFill>
          <p:spPr>
            <a:xfrm flipH="false" flipV="false">
              <a:off x="5461000" y="0"/>
              <a:ext cx="5334000" cy="4508500"/>
            </a:xfrm>
            <a:prstGeom prst="rect">
              <a:avLst/>
            </a:prstGeom>
          </p:spPr>
        </p:pic>
        <p:pic>
          <p:nvPicPr>
            <p:cNvPr name="Picture 5" id="5"/>
            <p:cNvPicPr>
              <a:picLocks noChangeAspect="true"/>
            </p:cNvPicPr>
            <p:nvPr/>
          </p:nvPicPr>
          <p:blipFill>
            <a:blip r:embed="rId4"/>
            <a:srcRect l="0" t="3120" r="37604" b="3120"/>
            <a:stretch>
              <a:fillRect/>
            </a:stretch>
          </p:blipFill>
          <p:spPr>
            <a:xfrm flipH="false" flipV="false">
              <a:off x="10922000" y="0"/>
              <a:ext cx="5334000" cy="4508500"/>
            </a:xfrm>
            <a:prstGeom prst="rect">
              <a:avLst/>
            </a:prstGeom>
          </p:spPr>
        </p:pic>
        <p:pic>
          <p:nvPicPr>
            <p:cNvPr name="Picture 6" id="6"/>
            <p:cNvPicPr>
              <a:picLocks noChangeAspect="true"/>
            </p:cNvPicPr>
            <p:nvPr/>
          </p:nvPicPr>
          <p:blipFill>
            <a:blip r:embed="rId5"/>
            <a:srcRect l="0" t="22123" r="0" b="22123"/>
            <a:stretch>
              <a:fillRect/>
            </a:stretch>
          </p:blipFill>
          <p:spPr>
            <a:xfrm flipH="false" flipV="false">
              <a:off x="5461000" y="4635500"/>
              <a:ext cx="10795000" cy="4508500"/>
            </a:xfrm>
            <a:prstGeom prst="rect">
              <a:avLst/>
            </a:prstGeom>
          </p:spPr>
        </p:pic>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6858000"/>
          </a:xfrm>
          <a:custGeom>
            <a:avLst/>
            <a:gdLst/>
            <a:ahLst/>
            <a:cxnLst/>
            <a:rect r="r" b="b" t="t" l="l"/>
            <a:pathLst>
              <a:path h="6858000" w="12192000">
                <a:moveTo>
                  <a:pt x="0" y="0"/>
                </a:moveTo>
                <a:lnTo>
                  <a:pt x="12192000" y="0"/>
                </a:lnTo>
                <a:lnTo>
                  <a:pt x="12192000" y="6858000"/>
                </a:lnTo>
                <a:lnTo>
                  <a:pt x="0" y="6858000"/>
                </a:lnTo>
                <a:lnTo>
                  <a:pt x="0" y="0"/>
                </a:lnTo>
                <a:close/>
              </a:path>
            </a:pathLst>
          </a:custGeom>
          <a:blipFill>
            <a:blip r:embed="rId2"/>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3"/>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1790960" y="1845660"/>
            <a:ext cx="8610081" cy="4843170"/>
          </a:xfrm>
          <a:custGeom>
            <a:avLst/>
            <a:gdLst/>
            <a:ahLst/>
            <a:cxnLst/>
            <a:rect r="r" b="b" t="t" l="l"/>
            <a:pathLst>
              <a:path h="4843170" w="8610081">
                <a:moveTo>
                  <a:pt x="0" y="0"/>
                </a:moveTo>
                <a:lnTo>
                  <a:pt x="8610080" y="0"/>
                </a:lnTo>
                <a:lnTo>
                  <a:pt x="8610080" y="4843170"/>
                </a:lnTo>
                <a:lnTo>
                  <a:pt x="0" y="4843170"/>
                </a:lnTo>
                <a:lnTo>
                  <a:pt x="0" y="0"/>
                </a:lnTo>
                <a:close/>
              </a:path>
            </a:pathLst>
          </a:custGeom>
          <a:blipFill>
            <a:blip r:embed="rId7"/>
            <a:stretch>
              <a:fillRect l="0" t="0" r="0" b="0"/>
            </a:stretch>
          </a:blipFill>
        </p:spPr>
      </p:sp>
      <p:sp>
        <p:nvSpPr>
          <p:cNvPr name="TextBox 7" id="7"/>
          <p:cNvSpPr txBox="true"/>
          <p:nvPr/>
        </p:nvSpPr>
        <p:spPr>
          <a:xfrm rot="0">
            <a:off x="840943" y="389106"/>
            <a:ext cx="8648833"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Impact of Great Mental Health Day events on </a:t>
            </a:r>
          </a:p>
        </p:txBody>
      </p:sp>
      <p:sp>
        <p:nvSpPr>
          <p:cNvPr name="TextBox 8" id="8"/>
          <p:cNvSpPr txBox="true"/>
          <p:nvPr/>
        </p:nvSpPr>
        <p:spPr>
          <a:xfrm rot="0">
            <a:off x="840943" y="827723"/>
            <a:ext cx="6922618" cy="537682"/>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residents and communities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51306" y="1578483"/>
            <a:ext cx="8165440" cy="1038117"/>
          </a:xfrm>
          <a:prstGeom prst="rect">
            <a:avLst/>
          </a:prstGeom>
        </p:spPr>
        <p:txBody>
          <a:bodyPr anchor="t" rtlCol="false" tIns="0" lIns="0" bIns="0" rIns="0">
            <a:spAutoFit/>
          </a:bodyPr>
          <a:lstStyle/>
          <a:p>
            <a:pPr algn="l">
              <a:lnSpc>
                <a:spcPts val="8400"/>
              </a:lnSpc>
            </a:pPr>
            <a:r>
              <a:rPr lang="en-US" b="true" sz="6000">
                <a:solidFill>
                  <a:srgbClr val="FFFFFF"/>
                </a:solidFill>
                <a:latin typeface="Trebuchet MS Bold"/>
                <a:ea typeface="Trebuchet MS Bold"/>
                <a:cs typeface="Trebuchet MS Bold"/>
                <a:sym typeface="Trebuchet MS Bold"/>
              </a:rPr>
              <a:t>Actions and next steps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490470" y="685800"/>
            <a:ext cx="3375394" cy="6000701"/>
          </a:xfrm>
          <a:custGeom>
            <a:avLst/>
            <a:gdLst/>
            <a:ahLst/>
            <a:cxnLst/>
            <a:rect r="r" b="b" t="t" l="l"/>
            <a:pathLst>
              <a:path h="6000701" w="3375394">
                <a:moveTo>
                  <a:pt x="0" y="0"/>
                </a:moveTo>
                <a:lnTo>
                  <a:pt x="3375394" y="0"/>
                </a:lnTo>
                <a:lnTo>
                  <a:pt x="3375394" y="6000701"/>
                </a:lnTo>
                <a:lnTo>
                  <a:pt x="0" y="6000701"/>
                </a:lnTo>
                <a:lnTo>
                  <a:pt x="0" y="0"/>
                </a:lnTo>
                <a:close/>
              </a:path>
            </a:pathLst>
          </a:custGeom>
          <a:blipFill>
            <a:blip r:embed="rId5"/>
            <a:stretch>
              <a:fillRect l="0" t="0" r="0" b="0"/>
            </a:stretch>
          </a:blipFill>
          <a:ln cap="sq">
            <a:noFill/>
            <a:prstDash val="solid"/>
            <a:miter/>
          </a:ln>
        </p:spPr>
      </p:sp>
      <p:sp>
        <p:nvSpPr>
          <p:cNvPr name="TextBox 5" id="5"/>
          <p:cNvSpPr txBox="true"/>
          <p:nvPr/>
        </p:nvSpPr>
        <p:spPr>
          <a:xfrm rot="0">
            <a:off x="685800" y="1909998"/>
            <a:ext cx="7548939" cy="45796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We hope this pack gives you lots of ideas for how you might get involved with Great Mental Health Day, both leading up to  the day or on Friday, 31 January 2025 itself.</a:t>
            </a:r>
          </a:p>
          <a:p>
            <a:pPr algn="l">
              <a:lnSpc>
                <a:spcPts val="2304"/>
              </a:lnSpc>
            </a:pPr>
          </a:p>
          <a:p>
            <a:pPr algn="l">
              <a:lnSpc>
                <a:spcPts val="2304"/>
              </a:lnSpc>
            </a:pPr>
            <a:r>
              <a:rPr lang="en-US" sz="1596" spc="3" b="true">
                <a:solidFill>
                  <a:srgbClr val="BF5486"/>
                </a:solidFill>
                <a:latin typeface="Trebuchet MS Bold"/>
                <a:ea typeface="Trebuchet MS Bold"/>
                <a:cs typeface="Trebuchet MS Bold"/>
                <a:sym typeface="Trebuchet MS Bold"/>
              </a:rPr>
              <a:t>Here are four things you can do now to get the most of the day:</a:t>
            </a:r>
          </a:p>
          <a:p>
            <a:pPr algn="l">
              <a:lnSpc>
                <a:spcPts val="2304"/>
              </a:lnSpc>
            </a:pPr>
          </a:p>
          <a:p>
            <a:pPr algn="l">
              <a:lnSpc>
                <a:spcPts val="2304"/>
              </a:lnSpc>
            </a:pPr>
            <a:r>
              <a:rPr lang="en-US" sz="1596" spc="3" b="true">
                <a:solidFill>
                  <a:srgbClr val="BF5486"/>
                </a:solidFill>
                <a:latin typeface="Trebuchet MS Bold"/>
                <a:ea typeface="Trebuchet MS Bold"/>
                <a:cs typeface="Trebuchet MS Bold"/>
                <a:sym typeface="Trebuchet MS Bold"/>
              </a:rPr>
              <a:t>1. Let people know it’s happening. </a:t>
            </a:r>
            <a:r>
              <a:rPr lang="en-US" sz="1596" spc="3">
                <a:solidFill>
                  <a:srgbClr val="000000"/>
                </a:solidFill>
                <a:latin typeface="Trebuchet MS"/>
                <a:ea typeface="Trebuchet MS"/>
                <a:cs typeface="Trebuchet MS"/>
                <a:sym typeface="Trebuchet MS"/>
              </a:rPr>
              <a:t>One of the easiest ways to get involved with Great Mental Health Day is to let people know about it and share your message of support. </a:t>
            </a:r>
            <a:r>
              <a:rPr lang="en-US" sz="1596" spc="3" u="sng">
                <a:solidFill>
                  <a:srgbClr val="B64E91"/>
                </a:solidFill>
                <a:latin typeface="Trebuchet MS"/>
                <a:ea typeface="Trebuchet MS"/>
                <a:cs typeface="Trebuchet MS"/>
                <a:sym typeface="Trebuchet MS"/>
                <a:hlinkClick r:id="rId6" tooltip="https://thriveldn.co.uk/communications/toolkits-and-resources/toolkit/great-mental-health-day-supporters-pack/"/>
              </a:rPr>
              <a:t>Download the communications toolkit</a:t>
            </a:r>
            <a:r>
              <a:rPr lang="en-US" sz="1596" spc="3">
                <a:solidFill>
                  <a:srgbClr val="000000"/>
                </a:solidFill>
                <a:latin typeface="Trebuchet MS"/>
                <a:ea typeface="Trebuchet MS"/>
                <a:cs typeface="Trebuchet MS"/>
                <a:sym typeface="Trebuchet MS"/>
              </a:rPr>
              <a:t> which contains suggested social, newsletter and website copy.​</a:t>
            </a:r>
          </a:p>
          <a:p>
            <a:pPr algn="l">
              <a:lnSpc>
                <a:spcPts val="2304"/>
              </a:lnSpc>
            </a:pPr>
          </a:p>
          <a:p>
            <a:pPr algn="l">
              <a:lnSpc>
                <a:spcPts val="2304"/>
              </a:lnSpc>
            </a:pPr>
            <a:r>
              <a:rPr lang="en-US" b="true" sz="1596" spc="3">
                <a:solidFill>
                  <a:srgbClr val="BF5486"/>
                </a:solidFill>
                <a:latin typeface="Trebuchet MS Bold"/>
                <a:ea typeface="Trebuchet MS Bold"/>
                <a:cs typeface="Trebuchet MS Bold"/>
                <a:sym typeface="Trebuchet MS Bold"/>
              </a:rPr>
              <a:t>2. Use the day to raise awareness about local services and support.</a:t>
            </a:r>
            <a:r>
              <a:rPr lang="en-US" sz="1596" spc="3">
                <a:solidFill>
                  <a:srgbClr val="BF5486"/>
                </a:solidFill>
                <a:latin typeface="Trebuchet MS"/>
                <a:ea typeface="Trebuchet MS"/>
                <a:cs typeface="Trebuchet MS"/>
                <a:sym typeface="Trebuchet MS"/>
              </a:rPr>
              <a:t> </a:t>
            </a:r>
            <a:r>
              <a:rPr lang="en-US" sz="1596" spc="3">
                <a:solidFill>
                  <a:srgbClr val="000000"/>
                </a:solidFill>
                <a:latin typeface="Trebuchet MS"/>
                <a:ea typeface="Trebuchet MS"/>
                <a:cs typeface="Trebuchet MS"/>
                <a:sym typeface="Trebuchet MS"/>
              </a:rPr>
              <a:t>Encourage residents to find out more about local organisations, charities or services in the local area. Use blog posts, website features or social media posts to promote these on or around Great Mental Health Day.</a:t>
            </a:r>
          </a:p>
          <a:p>
            <a:pPr algn="l" marL="0" indent="0" lvl="0">
              <a:lnSpc>
                <a:spcPts val="2304"/>
              </a:lnSpc>
              <a:spcBef>
                <a:spcPct val="0"/>
              </a:spcBef>
            </a:pPr>
          </a:p>
        </p:txBody>
      </p:sp>
      <p:sp>
        <p:nvSpPr>
          <p:cNvPr name="TextBox 6" id="6"/>
          <p:cNvSpPr txBox="true"/>
          <p:nvPr/>
        </p:nvSpPr>
        <p:spPr>
          <a:xfrm rot="0">
            <a:off x="838200" y="751189"/>
            <a:ext cx="5154768"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Actions you can take now…</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85800" y="1909998"/>
            <a:ext cx="4255519" cy="3722443"/>
          </a:xfrm>
          <a:prstGeom prst="rect">
            <a:avLst/>
          </a:prstGeom>
        </p:spPr>
        <p:txBody>
          <a:bodyPr anchor="t" rtlCol="false" tIns="0" lIns="0" bIns="0" rIns="0">
            <a:spAutoFit/>
          </a:bodyPr>
          <a:lstStyle/>
          <a:p>
            <a:pPr algn="l">
              <a:lnSpc>
                <a:spcPts val="2304"/>
              </a:lnSpc>
            </a:pPr>
            <a:r>
              <a:rPr lang="en-US" sz="1596" spc="3">
                <a:solidFill>
                  <a:srgbClr val="BF5486"/>
                </a:solidFill>
                <a:latin typeface="Trebuchet MS"/>
                <a:ea typeface="Trebuchet MS"/>
                <a:cs typeface="Trebuchet MS"/>
                <a:sym typeface="Trebuchet MS"/>
              </a:rPr>
              <a:t>3</a:t>
            </a:r>
            <a:r>
              <a:rPr lang="en-US" sz="1596" spc="3" b="true">
                <a:solidFill>
                  <a:srgbClr val="BF5486"/>
                </a:solidFill>
                <a:latin typeface="Trebuchet MS Bold"/>
                <a:ea typeface="Trebuchet MS Bold"/>
                <a:cs typeface="Trebuchet MS Bold"/>
                <a:sym typeface="Trebuchet MS Bold"/>
              </a:rPr>
              <a:t>. </a:t>
            </a:r>
            <a:r>
              <a:rPr lang="en-US" sz="1596" spc="3" b="true">
                <a:solidFill>
                  <a:srgbClr val="BF5486"/>
                </a:solidFill>
                <a:latin typeface="Trebuchet MS Bold"/>
                <a:ea typeface="Trebuchet MS Bold"/>
                <a:cs typeface="Trebuchet MS Bold"/>
                <a:sym typeface="Trebuchet MS Bold"/>
              </a:rPr>
              <a:t>Signpost to free online training offers and resources. </a:t>
            </a:r>
            <a:r>
              <a:rPr lang="en-US" sz="1596" spc="3" b="true">
                <a:solidFill>
                  <a:srgbClr val="000000"/>
                </a:solidFill>
                <a:latin typeface="Trebuchet MS Bold"/>
                <a:ea typeface="Trebuchet MS Bold"/>
                <a:cs typeface="Trebuchet MS Bold"/>
                <a:sym typeface="Trebuchet MS Bold"/>
              </a:rPr>
              <a:t>W</a:t>
            </a:r>
            <a:r>
              <a:rPr lang="en-US" sz="1596" spc="3">
                <a:solidFill>
                  <a:srgbClr val="000000"/>
                </a:solidFill>
                <a:latin typeface="Trebuchet MS"/>
                <a:ea typeface="Trebuchet MS"/>
                <a:cs typeface="Trebuchet MS"/>
                <a:sym typeface="Trebuchet MS"/>
              </a:rPr>
              <a:t>e want to encourage Londoners to access the free training and support offers available to them. You can access these </a:t>
            </a:r>
            <a:r>
              <a:rPr lang="en-US" sz="1596" spc="3" u="sng">
                <a:solidFill>
                  <a:srgbClr val="BF5486"/>
                </a:solidFill>
                <a:latin typeface="Trebuchet MS"/>
                <a:ea typeface="Trebuchet MS"/>
                <a:cs typeface="Trebuchet MS"/>
                <a:sym typeface="Trebuchet MS"/>
                <a:hlinkClick r:id="rId5" tooltip="https://thriveldn.co.uk/great-mental-health-day-in-london/training-and-webinars/"/>
              </a:rPr>
              <a:t>via the Thrive LDN website</a:t>
            </a:r>
            <a:r>
              <a:rPr lang="en-US" sz="1596" spc="3">
                <a:solidFill>
                  <a:srgbClr val="000000"/>
                </a:solidFill>
                <a:latin typeface="Trebuchet MS"/>
                <a:ea typeface="Trebuchet MS"/>
                <a:cs typeface="Trebuchet MS"/>
                <a:sym typeface="Trebuchet MS"/>
              </a:rPr>
              <a:t> and we've collated key resources into one place.​</a:t>
            </a:r>
          </a:p>
          <a:p>
            <a:pPr algn="l">
              <a:lnSpc>
                <a:spcPts val="2304"/>
              </a:lnSpc>
            </a:pPr>
          </a:p>
          <a:p>
            <a:pPr algn="l">
              <a:lnSpc>
                <a:spcPts val="2304"/>
              </a:lnSpc>
            </a:pPr>
            <a:r>
              <a:rPr lang="en-US" b="true" sz="1596" spc="3">
                <a:solidFill>
                  <a:srgbClr val="BF5486"/>
                </a:solidFill>
                <a:latin typeface="Trebuchet MS Bold"/>
                <a:ea typeface="Trebuchet MS Bold"/>
                <a:cs typeface="Trebuchet MS Bold"/>
                <a:sym typeface="Trebuchet MS Bold"/>
              </a:rPr>
              <a:t>4. Tell us about your Great Mental Health Day 2025 plans!</a:t>
            </a:r>
            <a:r>
              <a:rPr lang="en-US" sz="1596" spc="3">
                <a:solidFill>
                  <a:srgbClr val="000000"/>
                </a:solidFill>
                <a:latin typeface="Trebuchet MS"/>
                <a:ea typeface="Trebuchet MS"/>
                <a:cs typeface="Trebuchet MS"/>
                <a:sym typeface="Trebuchet MS"/>
              </a:rPr>
              <a:t> Let us know about any events that are taking place locally or any services or support you would like to add to the </a:t>
            </a:r>
            <a:r>
              <a:rPr lang="en-US" sz="1596" spc="3" u="sng">
                <a:solidFill>
                  <a:srgbClr val="BF5486"/>
                </a:solidFill>
                <a:latin typeface="Trebuchet MS"/>
                <a:ea typeface="Trebuchet MS"/>
                <a:cs typeface="Trebuchet MS"/>
                <a:sym typeface="Trebuchet MS"/>
                <a:hlinkClick r:id="rId6" tooltip="https://thriveldn.co.uk/great-mental-health-day-in-london/local-support/"/>
              </a:rPr>
              <a:t>interactive GMHD map</a:t>
            </a:r>
            <a:r>
              <a:rPr lang="en-US" sz="1596" spc="3">
                <a:solidFill>
                  <a:srgbClr val="000000"/>
                </a:solidFill>
                <a:latin typeface="Trebuchet MS"/>
                <a:ea typeface="Trebuchet MS"/>
                <a:cs typeface="Trebuchet MS"/>
                <a:sym typeface="Trebuchet MS"/>
              </a:rPr>
              <a:t>.</a:t>
            </a:r>
          </a:p>
          <a:p>
            <a:pPr algn="l" marL="0" indent="0" lvl="0">
              <a:lnSpc>
                <a:spcPts val="2304"/>
              </a:lnSpc>
              <a:spcBef>
                <a:spcPct val="0"/>
              </a:spcBef>
            </a:pPr>
          </a:p>
        </p:txBody>
      </p:sp>
      <p:sp>
        <p:nvSpPr>
          <p:cNvPr name="TextBox 5" id="5"/>
          <p:cNvSpPr txBox="true"/>
          <p:nvPr/>
        </p:nvSpPr>
        <p:spPr>
          <a:xfrm rot="0">
            <a:off x="838200" y="751189"/>
            <a:ext cx="5154768" cy="541487"/>
          </a:xfrm>
          <a:prstGeom prst="rect">
            <a:avLst/>
          </a:prstGeom>
        </p:spPr>
        <p:txBody>
          <a:bodyPr anchor="t" rtlCol="false" tIns="0" lIns="0" bIns="0" rIns="0">
            <a:spAutoFit/>
          </a:bodyPr>
          <a:lstStyle/>
          <a:p>
            <a:pPr algn="l">
              <a:lnSpc>
                <a:spcPts val="4485"/>
              </a:lnSpc>
            </a:pPr>
            <a:r>
              <a:rPr lang="en-US" b="true" sz="3204">
                <a:solidFill>
                  <a:srgbClr val="FFFFFF"/>
                </a:solidFill>
                <a:latin typeface="Trebuchet MS Bold"/>
                <a:ea typeface="Trebuchet MS Bold"/>
                <a:cs typeface="Trebuchet MS Bold"/>
                <a:sym typeface="Trebuchet MS Bold"/>
              </a:rPr>
              <a:t>Actions you can take now…</a:t>
            </a:r>
          </a:p>
        </p:txBody>
      </p:sp>
      <p:grpSp>
        <p:nvGrpSpPr>
          <p:cNvPr name="Group 6" id="6"/>
          <p:cNvGrpSpPr/>
          <p:nvPr/>
        </p:nvGrpSpPr>
        <p:grpSpPr>
          <a:xfrm rot="0">
            <a:off x="4941319" y="2639265"/>
            <a:ext cx="7124614" cy="3532935"/>
            <a:chOff x="0" y="0"/>
            <a:chExt cx="9499485" cy="4710580"/>
          </a:xfrm>
        </p:grpSpPr>
        <p:grpSp>
          <p:nvGrpSpPr>
            <p:cNvPr name="Group 7" id="7"/>
            <p:cNvGrpSpPr>
              <a:grpSpLocks noChangeAspect="true"/>
            </p:cNvGrpSpPr>
            <p:nvPr/>
          </p:nvGrpSpPr>
          <p:grpSpPr>
            <a:xfrm rot="0">
              <a:off x="0" y="0"/>
              <a:ext cx="5231418" cy="3000678"/>
              <a:chOff x="0" y="0"/>
              <a:chExt cx="7981950" cy="4578350"/>
            </a:xfrm>
          </p:grpSpPr>
          <p:sp>
            <p:nvSpPr>
              <p:cNvPr name="Freeform 8" id="8"/>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9" id="9"/>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0" id="10"/>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1" id="11"/>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2" id="12"/>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7"/>
                <a:stretch>
                  <a:fillRect l="-20517" t="0" r="-20517" b="0"/>
                </a:stretch>
              </a:blipFill>
            </p:spPr>
          </p:sp>
        </p:grpSp>
        <p:grpSp>
          <p:nvGrpSpPr>
            <p:cNvPr name="Group 13" id="13"/>
            <p:cNvGrpSpPr>
              <a:grpSpLocks noChangeAspect="true"/>
            </p:cNvGrpSpPr>
            <p:nvPr/>
          </p:nvGrpSpPr>
          <p:grpSpPr>
            <a:xfrm rot="0">
              <a:off x="2911105" y="931565"/>
              <a:ext cx="6588379" cy="3779015"/>
              <a:chOff x="0" y="0"/>
              <a:chExt cx="7981950" cy="4578350"/>
            </a:xfrm>
          </p:grpSpPr>
          <p:sp>
            <p:nvSpPr>
              <p:cNvPr name="Freeform 14" id="14"/>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5" id="15"/>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6" id="16"/>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7" id="17"/>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8" id="18"/>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8"/>
                <a:stretch>
                  <a:fillRect l="-11964" t="0" r="-11964" b="0"/>
                </a:stretch>
              </a:blipFill>
            </p:spPr>
          </p:sp>
        </p:gr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TextBox 6" id="6"/>
          <p:cNvSpPr txBox="true"/>
          <p:nvPr/>
        </p:nvSpPr>
        <p:spPr>
          <a:xfrm rot="0">
            <a:off x="685800" y="1916230"/>
            <a:ext cx="7826291" cy="3886597"/>
          </a:xfrm>
          <a:prstGeom prst="rect">
            <a:avLst/>
          </a:prstGeom>
        </p:spPr>
        <p:txBody>
          <a:bodyPr anchor="t" rtlCol="false" tIns="0" lIns="0" bIns="0" rIns="0">
            <a:spAutoFit/>
          </a:bodyPr>
          <a:lstStyle/>
          <a:p>
            <a:pPr algn="l">
              <a:lnSpc>
                <a:spcPts val="2599"/>
              </a:lnSpc>
            </a:pPr>
            <a:r>
              <a:rPr lang="en-US" sz="1799" spc="3" b="true">
                <a:solidFill>
                  <a:srgbClr val="000000"/>
                </a:solidFill>
                <a:latin typeface="Trebuchet MS Bold"/>
                <a:ea typeface="Trebuchet MS Bold"/>
                <a:cs typeface="Trebuchet MS Bold"/>
                <a:sym typeface="Trebuchet MS Bold"/>
              </a:rPr>
              <a:t>Tuesday, 17 December 2024 and Tuesday, 21 January 2025​</a:t>
            </a:r>
          </a:p>
          <a:p>
            <a:pPr algn="l">
              <a:lnSpc>
                <a:spcPts val="2599"/>
              </a:lnSpc>
            </a:pPr>
            <a:r>
              <a:rPr lang="en-US" sz="1799" spc="3" b="true">
                <a:solidFill>
                  <a:srgbClr val="000000"/>
                </a:solidFill>
                <a:latin typeface="Trebuchet MS Bold"/>
                <a:ea typeface="Trebuchet MS Bold"/>
                <a:cs typeface="Trebuchet MS Bold"/>
                <a:sym typeface="Trebuchet MS Bold"/>
              </a:rPr>
              <a:t>London Public Mental Health Communications Group meetings​</a:t>
            </a:r>
          </a:p>
          <a:p>
            <a:pPr algn="l">
              <a:lnSpc>
                <a:spcPts val="2599"/>
              </a:lnSpc>
            </a:pPr>
            <a:r>
              <a:rPr lang="en-US" sz="1799" spc="3">
                <a:solidFill>
                  <a:srgbClr val="000000"/>
                </a:solidFill>
                <a:latin typeface="Trebuchet MS"/>
                <a:ea typeface="Trebuchet MS"/>
                <a:cs typeface="Trebuchet MS"/>
                <a:sym typeface="Trebuchet MS"/>
              </a:rPr>
              <a:t>Join us for an opportunity to check in with colleagues ahead of the day and share plans at our next two meetings. Please email info@thriveldn.co.uk for a meeting link if you’d like to join.​</a:t>
            </a:r>
          </a:p>
          <a:p>
            <a:pPr algn="l">
              <a:lnSpc>
                <a:spcPts val="2599"/>
              </a:lnSpc>
            </a:pPr>
            <a:r>
              <a:rPr lang="en-US" sz="1799" spc="3">
                <a:solidFill>
                  <a:srgbClr val="000000"/>
                </a:solidFill>
                <a:latin typeface="Trebuchet MS"/>
                <a:ea typeface="Trebuchet MS"/>
                <a:cs typeface="Trebuchet MS"/>
                <a:sym typeface="Trebuchet MS"/>
              </a:rPr>
              <a:t>​</a:t>
            </a:r>
            <a:r>
              <a:rPr lang="en-US" sz="1799" spc="3" b="true">
                <a:solidFill>
                  <a:srgbClr val="000000"/>
                </a:solidFill>
                <a:latin typeface="Trebuchet MS Bold"/>
                <a:ea typeface="Trebuchet MS Bold"/>
                <a:cs typeface="Trebuchet MS Bold"/>
                <a:sym typeface="Trebuchet MS Bold"/>
              </a:rPr>
              <a:t>Between Wed 18 December – Fri 17 January (rolling)​</a:t>
            </a:r>
          </a:p>
          <a:p>
            <a:pPr algn="l">
              <a:lnSpc>
                <a:spcPts val="2599"/>
              </a:lnSpc>
            </a:pPr>
            <a:r>
              <a:rPr lang="en-US" sz="1799" spc="3">
                <a:solidFill>
                  <a:srgbClr val="000000"/>
                </a:solidFill>
                <a:latin typeface="Trebuchet MS"/>
                <a:ea typeface="Trebuchet MS"/>
                <a:cs typeface="Trebuchet MS"/>
                <a:sym typeface="Trebuchet MS"/>
              </a:rPr>
              <a:t>Email info@thriveldn.co.uk to include any local services, organisations, training opportunities or events to the interactive map. We'll update these pages on a rolling basis.​​</a:t>
            </a:r>
          </a:p>
          <a:p>
            <a:pPr algn="l">
              <a:lnSpc>
                <a:spcPts val="2599"/>
              </a:lnSpc>
            </a:pPr>
          </a:p>
          <a:p>
            <a:pPr algn="l">
              <a:lnSpc>
                <a:spcPts val="2599"/>
              </a:lnSpc>
            </a:pPr>
            <a:r>
              <a:rPr lang="en-US" sz="1799" spc="3" b="true">
                <a:solidFill>
                  <a:srgbClr val="000000"/>
                </a:solidFill>
                <a:latin typeface="Trebuchet MS Bold"/>
                <a:ea typeface="Trebuchet MS Bold"/>
                <a:cs typeface="Trebuchet MS Bold"/>
                <a:sym typeface="Trebuchet MS Bold"/>
              </a:rPr>
              <a:t>Friday, 31 January​</a:t>
            </a:r>
          </a:p>
          <a:p>
            <a:pPr algn="l" marL="0" indent="0" lvl="0">
              <a:lnSpc>
                <a:spcPts val="2599"/>
              </a:lnSpc>
              <a:spcBef>
                <a:spcPct val="0"/>
              </a:spcBef>
            </a:pPr>
            <a:r>
              <a:rPr lang="en-US" sz="1799" spc="3">
                <a:solidFill>
                  <a:srgbClr val="000000"/>
                </a:solidFill>
                <a:latin typeface="Trebuchet MS"/>
                <a:ea typeface="Trebuchet MS"/>
                <a:cs typeface="Trebuchet MS"/>
                <a:sym typeface="Trebuchet MS"/>
              </a:rPr>
              <a:t>Great Mental Health Day 2025!</a:t>
            </a:r>
          </a:p>
        </p:txBody>
      </p:sp>
      <p:sp>
        <p:nvSpPr>
          <p:cNvPr name="Freeform 7" id="7"/>
          <p:cNvSpPr/>
          <p:nvPr/>
        </p:nvSpPr>
        <p:spPr>
          <a:xfrm flipH="false" flipV="false" rot="0">
            <a:off x="8967557" y="3836649"/>
            <a:ext cx="2538643" cy="2335551"/>
          </a:xfrm>
          <a:custGeom>
            <a:avLst/>
            <a:gdLst/>
            <a:ahLst/>
            <a:cxnLst/>
            <a:rect r="r" b="b" t="t" l="l"/>
            <a:pathLst>
              <a:path h="2335551" w="2538643">
                <a:moveTo>
                  <a:pt x="0" y="0"/>
                </a:moveTo>
                <a:lnTo>
                  <a:pt x="2538643" y="0"/>
                </a:lnTo>
                <a:lnTo>
                  <a:pt x="2538643" y="2335551"/>
                </a:lnTo>
                <a:lnTo>
                  <a:pt x="0" y="23355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840943" y="608266"/>
            <a:ext cx="4749327"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K</a:t>
            </a:r>
            <a:r>
              <a:rPr lang="en-US" b="true" sz="3206">
                <a:solidFill>
                  <a:srgbClr val="FFFFFF"/>
                </a:solidFill>
                <a:latin typeface="Trebuchet MS Bold"/>
                <a:ea typeface="Trebuchet MS Bold"/>
                <a:cs typeface="Trebuchet MS Bold"/>
                <a:sym typeface="Trebuchet MS Bold"/>
              </a:rPr>
              <a:t>ey dates for your diary</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7"/>
            <a:stretch>
              <a:fillRect l="0" t="0" r="-15" b="0"/>
            </a:stretch>
          </a:blipFill>
        </p:spPr>
      </p:sp>
      <p:sp>
        <p:nvSpPr>
          <p:cNvPr name="Freeform 6" id="6"/>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8"/>
            <a:stretch>
              <a:fillRect l="0" t="0" r="0" b="0"/>
            </a:stretch>
          </a:blipFill>
        </p:spPr>
      </p:sp>
      <p:sp>
        <p:nvSpPr>
          <p:cNvPr name="TextBox 7" id="7"/>
          <p:cNvSpPr txBox="true"/>
          <p:nvPr/>
        </p:nvSpPr>
        <p:spPr>
          <a:xfrm rot="0">
            <a:off x="832104" y="1648724"/>
            <a:ext cx="4176409" cy="1038117"/>
          </a:xfrm>
          <a:prstGeom prst="rect">
            <a:avLst/>
          </a:prstGeom>
        </p:spPr>
        <p:txBody>
          <a:bodyPr anchor="t" rtlCol="false" tIns="0" lIns="0" bIns="0" rIns="0">
            <a:spAutoFit/>
          </a:bodyPr>
          <a:lstStyle/>
          <a:p>
            <a:pPr algn="l">
              <a:lnSpc>
                <a:spcPts val="8400"/>
              </a:lnSpc>
            </a:pPr>
            <a:r>
              <a:rPr lang="en-US" b="true" sz="6000">
                <a:solidFill>
                  <a:srgbClr val="FFFFFF"/>
                </a:solidFill>
                <a:latin typeface="Trebuchet MS Bold"/>
                <a:ea typeface="Trebuchet MS Bold"/>
                <a:cs typeface="Trebuchet MS Bold"/>
                <a:sym typeface="Trebuchet MS Bold"/>
              </a:rPr>
              <a:t>Appendix</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650748" y="2106959"/>
            <a:ext cx="995172" cy="996696"/>
          </a:xfrm>
          <a:custGeom>
            <a:avLst/>
            <a:gdLst/>
            <a:ahLst/>
            <a:cxnLst/>
            <a:rect r="r" b="b" t="t" l="l"/>
            <a:pathLst>
              <a:path h="996696" w="995172">
                <a:moveTo>
                  <a:pt x="0" y="0"/>
                </a:moveTo>
                <a:lnTo>
                  <a:pt x="995172" y="0"/>
                </a:lnTo>
                <a:lnTo>
                  <a:pt x="995172" y="996696"/>
                </a:lnTo>
                <a:lnTo>
                  <a:pt x="0" y="996696"/>
                </a:lnTo>
                <a:lnTo>
                  <a:pt x="0" y="0"/>
                </a:lnTo>
                <a:close/>
              </a:path>
            </a:pathLst>
          </a:custGeom>
          <a:blipFill>
            <a:blip r:embed="rId6"/>
            <a:stretch>
              <a:fillRect l="0" t="0" r="0" b="0"/>
            </a:stretch>
          </a:blipFill>
        </p:spPr>
      </p:sp>
      <p:sp>
        <p:nvSpPr>
          <p:cNvPr name="Freeform 7" id="7"/>
          <p:cNvSpPr/>
          <p:nvPr/>
        </p:nvSpPr>
        <p:spPr>
          <a:xfrm flipH="false" flipV="false" rot="0">
            <a:off x="368808" y="3508305"/>
            <a:ext cx="1559052" cy="617220"/>
          </a:xfrm>
          <a:custGeom>
            <a:avLst/>
            <a:gdLst/>
            <a:ahLst/>
            <a:cxnLst/>
            <a:rect r="r" b="b" t="t" l="l"/>
            <a:pathLst>
              <a:path h="617220" w="1559052">
                <a:moveTo>
                  <a:pt x="0" y="0"/>
                </a:moveTo>
                <a:lnTo>
                  <a:pt x="1559052" y="0"/>
                </a:lnTo>
                <a:lnTo>
                  <a:pt x="1559052" y="617220"/>
                </a:lnTo>
                <a:lnTo>
                  <a:pt x="0" y="617220"/>
                </a:lnTo>
                <a:lnTo>
                  <a:pt x="0" y="0"/>
                </a:lnTo>
                <a:close/>
              </a:path>
            </a:pathLst>
          </a:custGeom>
          <a:blipFill>
            <a:blip r:embed="rId7"/>
            <a:stretch>
              <a:fillRect l="0" t="0" r="0" b="0"/>
            </a:stretch>
          </a:blipFill>
        </p:spPr>
      </p:sp>
      <p:sp>
        <p:nvSpPr>
          <p:cNvPr name="Freeform 8" id="8"/>
          <p:cNvSpPr/>
          <p:nvPr/>
        </p:nvSpPr>
        <p:spPr>
          <a:xfrm flipH="false" flipV="false" rot="0">
            <a:off x="483108" y="4739515"/>
            <a:ext cx="1330452" cy="521208"/>
          </a:xfrm>
          <a:custGeom>
            <a:avLst/>
            <a:gdLst/>
            <a:ahLst/>
            <a:cxnLst/>
            <a:rect r="r" b="b" t="t" l="l"/>
            <a:pathLst>
              <a:path h="521208" w="1330452">
                <a:moveTo>
                  <a:pt x="0" y="0"/>
                </a:moveTo>
                <a:lnTo>
                  <a:pt x="1330452" y="0"/>
                </a:lnTo>
                <a:lnTo>
                  <a:pt x="1330452" y="521208"/>
                </a:lnTo>
                <a:lnTo>
                  <a:pt x="0" y="521208"/>
                </a:lnTo>
                <a:lnTo>
                  <a:pt x="0" y="0"/>
                </a:lnTo>
                <a:close/>
              </a:path>
            </a:pathLst>
          </a:custGeom>
          <a:blipFill>
            <a:blip r:embed="rId8"/>
            <a:stretch>
              <a:fillRect l="0" t="0" r="0" b="0"/>
            </a:stretch>
          </a:blipFill>
        </p:spPr>
      </p:sp>
      <p:sp>
        <p:nvSpPr>
          <p:cNvPr name="TextBox 9" id="9"/>
          <p:cNvSpPr txBox="true"/>
          <p:nvPr/>
        </p:nvSpPr>
        <p:spPr>
          <a:xfrm rot="0">
            <a:off x="840943" y="608266"/>
            <a:ext cx="7746406" cy="541849"/>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Who is behind Great Mental Health Day? </a:t>
            </a:r>
          </a:p>
        </p:txBody>
      </p:sp>
      <p:sp>
        <p:nvSpPr>
          <p:cNvPr name="TextBox 10" id="10"/>
          <p:cNvSpPr txBox="true"/>
          <p:nvPr/>
        </p:nvSpPr>
        <p:spPr>
          <a:xfrm rot="0">
            <a:off x="2176910" y="4539072"/>
            <a:ext cx="9406109" cy="86494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The London Borough of Haringey developed the original framework for Great Mental Health Day as a local awareness day in 2021. They continue to support the co-development of GMHD 2023 both locally and regionally.</a:t>
            </a:r>
          </a:p>
        </p:txBody>
      </p:sp>
      <p:sp>
        <p:nvSpPr>
          <p:cNvPr name="TextBox 11" id="11"/>
          <p:cNvSpPr txBox="true"/>
          <p:nvPr/>
        </p:nvSpPr>
        <p:spPr>
          <a:xfrm rot="0">
            <a:off x="2176910" y="1943071"/>
            <a:ext cx="9418691" cy="883625"/>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Thrive LDN is a citywide public mental health partnership to ensure all Londoners have an equal opportunity for good mental health and wellbeing. We are a coalition of partners working towards the shared mission of ensuring everyone living or working in London is treated fairly and can live a happy </a:t>
            </a:r>
          </a:p>
        </p:txBody>
      </p:sp>
      <p:sp>
        <p:nvSpPr>
          <p:cNvPr name="TextBox 12" id="12"/>
          <p:cNvSpPr txBox="true"/>
          <p:nvPr/>
        </p:nvSpPr>
        <p:spPr>
          <a:xfrm rot="0">
            <a:off x="2176910" y="3241900"/>
            <a:ext cx="9563938" cy="883625"/>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Good Thinking is an online service that supports Londoners to look after their mental health and wellbeing in a way that works for them. Available 24/7 on any device and completely anonymous, Good Thinking provides a range of advice, resources and NHS-approved apps, to help Londoners improve </a:t>
            </a:r>
          </a:p>
        </p:txBody>
      </p:sp>
      <p:sp>
        <p:nvSpPr>
          <p:cNvPr name="TextBox 13" id="13"/>
          <p:cNvSpPr txBox="true"/>
          <p:nvPr/>
        </p:nvSpPr>
        <p:spPr>
          <a:xfrm rot="0">
            <a:off x="2176910" y="2830125"/>
            <a:ext cx="1512532" cy="289246"/>
          </a:xfrm>
          <a:prstGeom prst="rect">
            <a:avLst/>
          </a:prstGeom>
        </p:spPr>
        <p:txBody>
          <a:bodyPr anchor="t" rtlCol="false" tIns="0" lIns="0" bIns="0" rIns="0">
            <a:spAutoFit/>
          </a:bodyPr>
          <a:lstStyle/>
          <a:p>
            <a:pPr algn="l">
              <a:lnSpc>
                <a:spcPts val="2237"/>
              </a:lnSpc>
            </a:pPr>
            <a:r>
              <a:rPr lang="en-US" sz="1598" spc="1">
                <a:solidFill>
                  <a:srgbClr val="000000"/>
                </a:solidFill>
                <a:latin typeface="Trebuchet MS"/>
                <a:ea typeface="Trebuchet MS"/>
                <a:cs typeface="Trebuchet MS"/>
                <a:sym typeface="Trebuchet MS"/>
              </a:rPr>
              <a:t>and healthy life.</a:t>
            </a:r>
          </a:p>
        </p:txBody>
      </p:sp>
      <p:sp>
        <p:nvSpPr>
          <p:cNvPr name="TextBox 14" id="14"/>
          <p:cNvSpPr txBox="true"/>
          <p:nvPr/>
        </p:nvSpPr>
        <p:spPr>
          <a:xfrm rot="0">
            <a:off x="2176910" y="4128954"/>
            <a:ext cx="2152983" cy="289246"/>
          </a:xfrm>
          <a:prstGeom prst="rect">
            <a:avLst/>
          </a:prstGeom>
        </p:spPr>
        <p:txBody>
          <a:bodyPr anchor="t" rtlCol="false" tIns="0" lIns="0" bIns="0" rIns="0">
            <a:spAutoFit/>
          </a:bodyPr>
          <a:lstStyle/>
          <a:p>
            <a:pPr algn="l">
              <a:lnSpc>
                <a:spcPts val="2237"/>
              </a:lnSpc>
            </a:pPr>
            <a:r>
              <a:rPr lang="en-US" sz="1598" spc="1">
                <a:solidFill>
                  <a:srgbClr val="000000"/>
                </a:solidFill>
                <a:latin typeface="Trebuchet MS"/>
                <a:ea typeface="Trebuchet MS"/>
                <a:cs typeface="Trebuchet MS"/>
                <a:sym typeface="Trebuchet MS"/>
              </a:rPr>
              <a:t>their mental wellbeing.</a:t>
            </a:r>
          </a:p>
        </p:txBody>
      </p:sp>
      <p:sp>
        <p:nvSpPr>
          <p:cNvPr name="TextBox 15" id="15"/>
          <p:cNvSpPr txBox="true"/>
          <p:nvPr/>
        </p:nvSpPr>
        <p:spPr>
          <a:xfrm rot="0">
            <a:off x="851306" y="6445806"/>
            <a:ext cx="2569321" cy="165202"/>
          </a:xfrm>
          <a:prstGeom prst="rect">
            <a:avLst/>
          </a:prstGeom>
        </p:spPr>
        <p:txBody>
          <a:bodyPr anchor="t" rtlCol="false" tIns="0" lIns="0" bIns="0" rIns="0">
            <a:spAutoFit/>
          </a:bodyPr>
          <a:lstStyle/>
          <a:p>
            <a:pPr algn="l">
              <a:lnSpc>
                <a:spcPts val="1394"/>
              </a:lnSpc>
            </a:pPr>
            <a:r>
              <a:rPr lang="en-US" sz="996" spc="1">
                <a:solidFill>
                  <a:srgbClr val="3DA3DC"/>
                </a:solidFill>
                <a:latin typeface="Trebuchet MS"/>
                <a:ea typeface="Trebuchet MS"/>
                <a:cs typeface="Trebuchet MS"/>
                <a:sym typeface="Trebuchet MS"/>
              </a:rPr>
              <a:t>Great Mental Health Day - 31st January 2025</a:t>
            </a:r>
          </a:p>
        </p:txBody>
      </p:sp>
      <p:sp>
        <p:nvSpPr>
          <p:cNvPr name="TextBox 16" id="16"/>
          <p:cNvSpPr txBox="true"/>
          <p:nvPr/>
        </p:nvSpPr>
        <p:spPr>
          <a:xfrm rot="0">
            <a:off x="2176910" y="5489740"/>
            <a:ext cx="9563938" cy="579193"/>
          </a:xfrm>
          <a:prstGeom prst="rect">
            <a:avLst/>
          </a:prstGeom>
        </p:spPr>
        <p:txBody>
          <a:bodyPr anchor="t" rtlCol="false" tIns="0" lIns="0" bIns="0" rIns="0">
            <a:spAutoFit/>
          </a:bodyPr>
          <a:lstStyle/>
          <a:p>
            <a:pPr algn="l">
              <a:lnSpc>
                <a:spcPts val="2304"/>
              </a:lnSpc>
            </a:pPr>
            <a:r>
              <a:rPr lang="en-US" sz="1596" spc="3">
                <a:solidFill>
                  <a:srgbClr val="000000"/>
                </a:solidFill>
                <a:latin typeface="Trebuchet MS"/>
                <a:ea typeface="Trebuchet MS"/>
                <a:cs typeface="Trebuchet MS"/>
                <a:sym typeface="Trebuchet MS"/>
              </a:rPr>
              <a:t>The day is also supported by the Mayor of London, the NHS in London, London boroughs and the Association of Directors of Public Health London, London Councils, and OHID in London.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34928"/>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6"/>
            <a:stretch>
              <a:fillRect l="0" t="0" r="0" b="0"/>
            </a:stretch>
          </a:blipFill>
        </p:spPr>
      </p:sp>
      <p:sp>
        <p:nvSpPr>
          <p:cNvPr name="TextBox 6" id="6"/>
          <p:cNvSpPr txBox="true"/>
          <p:nvPr/>
        </p:nvSpPr>
        <p:spPr>
          <a:xfrm rot="0">
            <a:off x="735787" y="1077478"/>
            <a:ext cx="8280959" cy="1838217"/>
          </a:xfrm>
          <a:prstGeom prst="rect">
            <a:avLst/>
          </a:prstGeom>
        </p:spPr>
        <p:txBody>
          <a:bodyPr anchor="t" rtlCol="false" tIns="0" lIns="0" bIns="0" rIns="0">
            <a:spAutoFit/>
          </a:bodyPr>
          <a:lstStyle/>
          <a:p>
            <a:pPr algn="l">
              <a:lnSpc>
                <a:spcPts val="7202"/>
              </a:lnSpc>
            </a:pPr>
            <a:r>
              <a:rPr lang="en-US" b="true" sz="6002">
                <a:solidFill>
                  <a:srgbClr val="FFFFFF"/>
                </a:solidFill>
                <a:latin typeface="Trebuchet MS Bold"/>
                <a:ea typeface="Trebuchet MS Bold"/>
                <a:cs typeface="Trebuchet MS Bold"/>
                <a:sym typeface="Trebuchet MS Bold"/>
              </a:rPr>
              <a:t>Introduction to Great Mental Health Day</a:t>
            </a:r>
          </a:p>
        </p:txBody>
      </p:sp>
      <p:sp>
        <p:nvSpPr>
          <p:cNvPr name="TextBox 7" id="7"/>
          <p:cNvSpPr txBox="true"/>
          <p:nvPr/>
        </p:nvSpPr>
        <p:spPr>
          <a:xfrm rot="0">
            <a:off x="735787" y="3190451"/>
            <a:ext cx="3571342" cy="415290"/>
          </a:xfrm>
          <a:prstGeom prst="rect">
            <a:avLst/>
          </a:prstGeom>
        </p:spPr>
        <p:txBody>
          <a:bodyPr anchor="t" rtlCol="false" tIns="0" lIns="0" bIns="0" rIns="0">
            <a:spAutoFit/>
          </a:bodyPr>
          <a:lstStyle/>
          <a:p>
            <a:pPr algn="l">
              <a:lnSpc>
                <a:spcPts val="3359"/>
              </a:lnSpc>
            </a:pPr>
            <a:r>
              <a:rPr lang="en-US" sz="2400" spc="2">
                <a:solidFill>
                  <a:srgbClr val="FFFFFF"/>
                </a:solidFill>
                <a:latin typeface="Trebuchet MS"/>
                <a:ea typeface="Trebuchet MS"/>
                <a:cs typeface="Trebuchet MS"/>
                <a:sym typeface="Trebuchet MS"/>
              </a:rPr>
              <a:t>O</a:t>
            </a:r>
            <a:r>
              <a:rPr lang="en-US" sz="2400" spc="2">
                <a:solidFill>
                  <a:srgbClr val="FFFFFF"/>
                </a:solidFill>
                <a:latin typeface="Trebuchet MS"/>
                <a:ea typeface="Trebuchet MS"/>
                <a:cs typeface="Trebuchet MS"/>
                <a:sym typeface="Trebuchet MS"/>
              </a:rPr>
              <a:t>verview of the day</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5"/>
            <a:stretch>
              <a:fillRect l="0" t="0" r="0" b="0"/>
            </a:stretch>
          </a:blipFill>
        </p:spPr>
      </p:sp>
      <p:sp>
        <p:nvSpPr>
          <p:cNvPr name="Freeform 6" id="6"/>
          <p:cNvSpPr/>
          <p:nvPr/>
        </p:nvSpPr>
        <p:spPr>
          <a:xfrm flipH="false" flipV="false" rot="0">
            <a:off x="7152926" y="2064129"/>
            <a:ext cx="4123150" cy="3844837"/>
          </a:xfrm>
          <a:custGeom>
            <a:avLst/>
            <a:gdLst/>
            <a:ahLst/>
            <a:cxnLst/>
            <a:rect r="r" b="b" t="t" l="l"/>
            <a:pathLst>
              <a:path h="3844837" w="4123150">
                <a:moveTo>
                  <a:pt x="0" y="0"/>
                </a:moveTo>
                <a:lnTo>
                  <a:pt x="4123150" y="0"/>
                </a:lnTo>
                <a:lnTo>
                  <a:pt x="4123150" y="3844837"/>
                </a:lnTo>
                <a:lnTo>
                  <a:pt x="0" y="38448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851306" y="598894"/>
            <a:ext cx="7746406" cy="537601"/>
          </a:xfrm>
          <a:prstGeom prst="rect">
            <a:avLst/>
          </a:prstGeom>
        </p:spPr>
        <p:txBody>
          <a:bodyPr anchor="t" rtlCol="false" tIns="0" lIns="0" bIns="0" rIns="0">
            <a:spAutoFit/>
          </a:bodyPr>
          <a:lstStyle/>
          <a:p>
            <a:pPr algn="l">
              <a:lnSpc>
                <a:spcPts val="4488"/>
              </a:lnSpc>
            </a:pPr>
            <a:r>
              <a:rPr lang="en-US" b="true" sz="3206">
                <a:solidFill>
                  <a:srgbClr val="B64E91"/>
                </a:solidFill>
                <a:latin typeface="Trebuchet MS Bold"/>
                <a:ea typeface="Trebuchet MS Bold"/>
                <a:cs typeface="Trebuchet MS Bold"/>
                <a:sym typeface="Trebuchet MS Bold"/>
              </a:rPr>
              <a:t>Frequently asked questions</a:t>
            </a:r>
          </a:p>
        </p:txBody>
      </p:sp>
      <p:sp>
        <p:nvSpPr>
          <p:cNvPr name="TextBox 8" id="8"/>
          <p:cNvSpPr txBox="true"/>
          <p:nvPr/>
        </p:nvSpPr>
        <p:spPr>
          <a:xfrm rot="0">
            <a:off x="851306" y="6445806"/>
            <a:ext cx="2569321" cy="165202"/>
          </a:xfrm>
          <a:prstGeom prst="rect">
            <a:avLst/>
          </a:prstGeom>
        </p:spPr>
        <p:txBody>
          <a:bodyPr anchor="t" rtlCol="false" tIns="0" lIns="0" bIns="0" rIns="0">
            <a:spAutoFit/>
          </a:bodyPr>
          <a:lstStyle/>
          <a:p>
            <a:pPr algn="l">
              <a:lnSpc>
                <a:spcPts val="1394"/>
              </a:lnSpc>
            </a:pPr>
            <a:r>
              <a:rPr lang="en-US" sz="996" spc="1">
                <a:solidFill>
                  <a:srgbClr val="3DA3DC"/>
                </a:solidFill>
                <a:latin typeface="Trebuchet MS"/>
                <a:ea typeface="Trebuchet MS"/>
                <a:cs typeface="Trebuchet MS"/>
                <a:sym typeface="Trebuchet MS"/>
              </a:rPr>
              <a:t>Great Mental Health Day - 31st January 2025</a:t>
            </a:r>
          </a:p>
        </p:txBody>
      </p:sp>
      <p:sp>
        <p:nvSpPr>
          <p:cNvPr name="TextBox 9" id="9"/>
          <p:cNvSpPr txBox="true"/>
          <p:nvPr/>
        </p:nvSpPr>
        <p:spPr>
          <a:xfrm rot="0">
            <a:off x="685800" y="2006979"/>
            <a:ext cx="5695411" cy="3185863"/>
          </a:xfrm>
          <a:prstGeom prst="rect">
            <a:avLst/>
          </a:prstGeom>
        </p:spPr>
        <p:txBody>
          <a:bodyPr anchor="t" rtlCol="false" tIns="0" lIns="0" bIns="0" rIns="0">
            <a:spAutoFit/>
          </a:bodyPr>
          <a:lstStyle/>
          <a:p>
            <a:pPr algn="l">
              <a:lnSpc>
                <a:spcPts val="2593"/>
              </a:lnSpc>
            </a:pPr>
            <a:r>
              <a:rPr lang="en-US" sz="1795" spc="3">
                <a:solidFill>
                  <a:srgbClr val="000000"/>
                </a:solidFill>
                <a:latin typeface="Trebuchet MS"/>
                <a:ea typeface="Trebuchet MS"/>
                <a:cs typeface="Trebuchet MS"/>
                <a:sym typeface="Trebuchet MS"/>
              </a:rPr>
              <a:t>Still got a burning question? </a:t>
            </a:r>
          </a:p>
          <a:p>
            <a:pPr algn="l">
              <a:lnSpc>
                <a:spcPts val="2304"/>
              </a:lnSpc>
            </a:pPr>
          </a:p>
          <a:p>
            <a:pPr algn="l">
              <a:lnSpc>
                <a:spcPts val="2304"/>
              </a:lnSpc>
            </a:pPr>
            <a:r>
              <a:rPr lang="en-US" sz="1596" spc="3" u="sng">
                <a:solidFill>
                  <a:srgbClr val="0896E8"/>
                </a:solidFill>
                <a:latin typeface="Trebuchet MS"/>
                <a:ea typeface="Trebuchet MS"/>
                <a:cs typeface="Trebuchet MS"/>
                <a:sym typeface="Trebuchet MS"/>
                <a:hlinkClick r:id="rId8" tooltip="https://thriveldn.co.uk/great-mental-health-day-in-london/frequently-asked-questions/"/>
              </a:rPr>
              <a:t>Then explore our FAQs.</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Have another question not listed there or explained in this Supporter’s Pack? </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Then speak to the Thrive LDN team. You can </a:t>
            </a:r>
            <a:r>
              <a:rPr lang="en-US" sz="1596" spc="3" u="sng">
                <a:solidFill>
                  <a:srgbClr val="0896E8"/>
                </a:solidFill>
                <a:latin typeface="Trebuchet MS"/>
                <a:ea typeface="Trebuchet MS"/>
                <a:cs typeface="Trebuchet MS"/>
                <a:sym typeface="Trebuchet MS"/>
                <a:hlinkClick r:id="rId9" tooltip="https://thriveldn.co.uk/about/contact-us/"/>
              </a:rPr>
              <a:t>contact us</a:t>
            </a:r>
            <a:r>
              <a:rPr lang="en-US" sz="1596" spc="3">
                <a:solidFill>
                  <a:srgbClr val="000000"/>
                </a:solidFill>
                <a:latin typeface="Trebuchet MS"/>
                <a:ea typeface="Trebuchet MS"/>
                <a:cs typeface="Trebuchet MS"/>
                <a:sym typeface="Trebuchet MS"/>
              </a:rPr>
              <a:t> and we will get back to you to have a chat through your plans and ideas.</a:t>
            </a:r>
          </a:p>
          <a:p>
            <a:pPr algn="l" marL="0" indent="0" lvl="0">
              <a:lnSpc>
                <a:spcPts val="2304"/>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7038104" y="2079161"/>
            <a:ext cx="4237972" cy="4237972"/>
          </a:xfrm>
          <a:custGeom>
            <a:avLst/>
            <a:gdLst/>
            <a:ahLst/>
            <a:cxnLst/>
            <a:rect r="r" b="b" t="t" l="l"/>
            <a:pathLst>
              <a:path h="4237972" w="4237972">
                <a:moveTo>
                  <a:pt x="0" y="0"/>
                </a:moveTo>
                <a:lnTo>
                  <a:pt x="4237972" y="0"/>
                </a:lnTo>
                <a:lnTo>
                  <a:pt x="4237972" y="4237972"/>
                </a:lnTo>
                <a:lnTo>
                  <a:pt x="0" y="4237972"/>
                </a:lnTo>
                <a:lnTo>
                  <a:pt x="0" y="0"/>
                </a:lnTo>
                <a:close/>
              </a:path>
            </a:pathLst>
          </a:custGeom>
          <a:blipFill>
            <a:blip r:embed="rId5"/>
            <a:stretch>
              <a:fillRect l="0" t="0" r="0" b="0"/>
            </a:stretch>
          </a:blipFill>
        </p:spPr>
      </p:sp>
      <p:sp>
        <p:nvSpPr>
          <p:cNvPr name="TextBox 6" id="6"/>
          <p:cNvSpPr txBox="true"/>
          <p:nvPr/>
        </p:nvSpPr>
        <p:spPr>
          <a:xfrm rot="0">
            <a:off x="840943" y="608267"/>
            <a:ext cx="7245792" cy="537682"/>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What is Great Mental Health Day?</a:t>
            </a:r>
          </a:p>
        </p:txBody>
      </p:sp>
      <p:sp>
        <p:nvSpPr>
          <p:cNvPr name="TextBox 7" id="7"/>
          <p:cNvSpPr txBox="true"/>
          <p:nvPr/>
        </p:nvSpPr>
        <p:spPr>
          <a:xfrm rot="0">
            <a:off x="840943" y="2022011"/>
            <a:ext cx="5255052" cy="3509632"/>
          </a:xfrm>
          <a:prstGeom prst="rect">
            <a:avLst/>
          </a:prstGeom>
        </p:spPr>
        <p:txBody>
          <a:bodyPr anchor="t" rtlCol="false" tIns="0" lIns="0" bIns="0" rIns="0">
            <a:spAutoFit/>
          </a:bodyPr>
          <a:lstStyle/>
          <a:p>
            <a:pPr algn="l">
              <a:lnSpc>
                <a:spcPts val="2593"/>
              </a:lnSpc>
            </a:pPr>
            <a:r>
              <a:rPr lang="en-US" sz="1795" spc="3" b="true">
                <a:solidFill>
                  <a:srgbClr val="000000"/>
                </a:solidFill>
                <a:latin typeface="Trebuchet MS Bold"/>
                <a:ea typeface="Trebuchet MS Bold"/>
                <a:cs typeface="Trebuchet MS Bold"/>
                <a:sym typeface="Trebuchet MS Bold"/>
              </a:rPr>
              <a:t>Great Mental Health Day returns on </a:t>
            </a:r>
          </a:p>
          <a:p>
            <a:pPr algn="l">
              <a:lnSpc>
                <a:spcPts val="2593"/>
              </a:lnSpc>
            </a:pPr>
            <a:r>
              <a:rPr lang="en-US" sz="1795" spc="3" b="true">
                <a:solidFill>
                  <a:srgbClr val="000000"/>
                </a:solidFill>
                <a:latin typeface="Trebuchet MS Bold"/>
                <a:ea typeface="Trebuchet MS Bold"/>
                <a:cs typeface="Trebuchet MS Bold"/>
                <a:sym typeface="Trebuchet MS Bold"/>
              </a:rPr>
              <a:t>Friday, 31 January 2025.</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Great Mental Health Day is a London region awareness day to supports Londoners to talk about mental health, create a platform to highlight the great support available, and, crucially, take the stigma out of asking for help when needed.</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day will see Londoners come together across across the city, sharing stories, experiences and exploring ways to support individual and community wellbeing.</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5" id="5"/>
          <p:cNvSpPr/>
          <p:nvPr/>
        </p:nvSpPr>
        <p:spPr>
          <a:xfrm flipH="false" flipV="false" rot="0">
            <a:off x="7038104" y="2043587"/>
            <a:ext cx="4237972" cy="4237972"/>
          </a:xfrm>
          <a:custGeom>
            <a:avLst/>
            <a:gdLst/>
            <a:ahLst/>
            <a:cxnLst/>
            <a:rect r="r" b="b" t="t" l="l"/>
            <a:pathLst>
              <a:path h="4237972" w="4237972">
                <a:moveTo>
                  <a:pt x="0" y="0"/>
                </a:moveTo>
                <a:lnTo>
                  <a:pt x="4237972" y="0"/>
                </a:lnTo>
                <a:lnTo>
                  <a:pt x="4237972" y="4237972"/>
                </a:lnTo>
                <a:lnTo>
                  <a:pt x="0" y="4237972"/>
                </a:lnTo>
                <a:lnTo>
                  <a:pt x="0" y="0"/>
                </a:lnTo>
                <a:close/>
              </a:path>
            </a:pathLst>
          </a:custGeom>
          <a:blipFill>
            <a:blip r:embed="rId5"/>
            <a:stretch>
              <a:fillRect l="0" t="0" r="0" b="0"/>
            </a:stretch>
          </a:blipFill>
        </p:spPr>
      </p:sp>
      <p:sp>
        <p:nvSpPr>
          <p:cNvPr name="TextBox 6" id="6"/>
          <p:cNvSpPr txBox="true"/>
          <p:nvPr/>
        </p:nvSpPr>
        <p:spPr>
          <a:xfrm rot="0">
            <a:off x="840943" y="608266"/>
            <a:ext cx="6978815" cy="541849"/>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The aims of Great Mental Health Day</a:t>
            </a:r>
          </a:p>
        </p:txBody>
      </p:sp>
      <p:sp>
        <p:nvSpPr>
          <p:cNvPr name="TextBox 7" id="7"/>
          <p:cNvSpPr txBox="true"/>
          <p:nvPr/>
        </p:nvSpPr>
        <p:spPr>
          <a:xfrm rot="0">
            <a:off x="685800" y="1986437"/>
            <a:ext cx="5751276" cy="4398123"/>
          </a:xfrm>
          <a:prstGeom prst="rect">
            <a:avLst/>
          </a:prstGeom>
        </p:spPr>
        <p:txBody>
          <a:bodyPr anchor="t" rtlCol="false" tIns="0" lIns="0" bIns="0" rIns="0">
            <a:spAutoFit/>
          </a:bodyPr>
          <a:lstStyle/>
          <a:p>
            <a:pPr algn="l">
              <a:lnSpc>
                <a:spcPts val="2304"/>
              </a:lnSpc>
            </a:pPr>
            <a:r>
              <a:rPr lang="en-US" sz="1596" spc="3" b="true">
                <a:solidFill>
                  <a:srgbClr val="000000"/>
                </a:solidFill>
                <a:latin typeface="Trebuchet MS Bold"/>
                <a:ea typeface="Trebuchet MS Bold"/>
                <a:cs typeface="Trebuchet MS Bold"/>
                <a:sym typeface="Trebuchet MS Bold"/>
              </a:rPr>
              <a:t>Great Mental Health Day aims to offer a shared, regional mental health and wellbeing event for London, that:</a:t>
            </a:r>
          </a:p>
          <a:p>
            <a:pPr algn="l">
              <a:lnSpc>
                <a:spcPts val="2304"/>
              </a:lnSpc>
            </a:pP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Raises the profile of the mental health services and the great work being done by community and grassroot organisations.</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Destigmatises asking for help, encouraging Londoners to access support available. </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Shares activities that support good wellbeing available both locally and regionally.</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For 2025, explores the conversations around the theme of ‘small actions for others’</a:t>
            </a:r>
          </a:p>
          <a:p>
            <a:pPr algn="l" marL="344576" indent="-172288" lvl="1">
              <a:lnSpc>
                <a:spcPts val="2394"/>
              </a:lnSpc>
              <a:buFont typeface="Arial"/>
              <a:buChar char="•"/>
            </a:pPr>
            <a:r>
              <a:rPr lang="en-US" sz="1596" spc="3">
                <a:solidFill>
                  <a:srgbClr val="000000"/>
                </a:solidFill>
                <a:latin typeface="Trebuchet MS"/>
                <a:ea typeface="Trebuchet MS"/>
                <a:cs typeface="Trebuchet MS"/>
                <a:sym typeface="Trebuchet MS"/>
              </a:rPr>
              <a:t>It also acts as a reminder that we can all do our bit to spread hope and kindness, and to help each other.</a:t>
            </a:r>
          </a:p>
          <a:p>
            <a:pPr algn="l">
              <a:lnSpc>
                <a:spcPts val="2304"/>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3503" y="-63503"/>
            <a:ext cx="12318997" cy="1923793"/>
          </a:xfrm>
          <a:custGeom>
            <a:avLst/>
            <a:gdLst/>
            <a:ahLst/>
            <a:cxnLst/>
            <a:rect r="r" b="b" t="t" l="l"/>
            <a:pathLst>
              <a:path h="1923793" w="12318997">
                <a:moveTo>
                  <a:pt x="0" y="0"/>
                </a:moveTo>
                <a:lnTo>
                  <a:pt x="12318997" y="0"/>
                </a:lnTo>
                <a:lnTo>
                  <a:pt x="12318997" y="1923793"/>
                </a:lnTo>
                <a:lnTo>
                  <a:pt x="0" y="192379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grpSp>
        <p:nvGrpSpPr>
          <p:cNvPr name="Group 5" id="5"/>
          <p:cNvGrpSpPr/>
          <p:nvPr/>
        </p:nvGrpSpPr>
        <p:grpSpPr>
          <a:xfrm rot="-10800000">
            <a:off x="7635472" y="2530329"/>
            <a:ext cx="4556528" cy="4556528"/>
            <a:chOff x="0" y="0"/>
            <a:chExt cx="3331210" cy="3331210"/>
          </a:xfrm>
        </p:grpSpPr>
        <p:sp>
          <p:nvSpPr>
            <p:cNvPr name="Freeform 6" id="6"/>
            <p:cNvSpPr/>
            <p:nvPr/>
          </p:nvSpPr>
          <p:spPr>
            <a:xfrm flipH="true" flipV="true" rot="0">
              <a:off x="0" y="0"/>
              <a:ext cx="3331210" cy="3331210"/>
            </a:xfrm>
            <a:custGeom>
              <a:avLst/>
              <a:gdLst/>
              <a:ahLst/>
              <a:cxnLst/>
              <a:rect r="r" b="b" t="t" l="l"/>
              <a:pathLst>
                <a:path h="3331210" w="3331210">
                  <a:moveTo>
                    <a:pt x="3331210" y="3331210"/>
                  </a:moveTo>
                  <a:lnTo>
                    <a:pt x="0" y="3331210"/>
                  </a:lnTo>
                  <a:cubicBezTo>
                    <a:pt x="0" y="1490980"/>
                    <a:pt x="1490980" y="0"/>
                    <a:pt x="3331210" y="0"/>
                  </a:cubicBezTo>
                  <a:lnTo>
                    <a:pt x="3331210" y="3331210"/>
                  </a:lnTo>
                  <a:close/>
                </a:path>
              </a:pathLst>
            </a:custGeom>
            <a:blipFill>
              <a:blip r:embed="rId5"/>
              <a:stretch>
                <a:fillRect l="-12477" t="0" r="-12477" b="0"/>
              </a:stretch>
            </a:blipFill>
          </p:spPr>
        </p:sp>
      </p:grpSp>
      <p:sp>
        <p:nvSpPr>
          <p:cNvPr name="TextBox 7" id="7"/>
          <p:cNvSpPr txBox="true"/>
          <p:nvPr/>
        </p:nvSpPr>
        <p:spPr>
          <a:xfrm rot="0">
            <a:off x="840943" y="608266"/>
            <a:ext cx="8772992" cy="537601"/>
          </a:xfrm>
          <a:prstGeom prst="rect">
            <a:avLst/>
          </a:prstGeom>
        </p:spPr>
        <p:txBody>
          <a:bodyPr anchor="t" rtlCol="false" tIns="0" lIns="0" bIns="0" rIns="0">
            <a:spAutoFit/>
          </a:bodyPr>
          <a:lstStyle/>
          <a:p>
            <a:pPr algn="l">
              <a:lnSpc>
                <a:spcPts val="4488"/>
              </a:lnSpc>
            </a:pPr>
            <a:r>
              <a:rPr lang="en-US" b="true" sz="3206">
                <a:solidFill>
                  <a:srgbClr val="BF5486"/>
                </a:solidFill>
                <a:latin typeface="Trebuchet MS Bold"/>
                <a:ea typeface="Trebuchet MS Bold"/>
                <a:cs typeface="Trebuchet MS Bold"/>
                <a:sym typeface="Trebuchet MS Bold"/>
              </a:rPr>
              <a:t>Small actions for others</a:t>
            </a:r>
          </a:p>
        </p:txBody>
      </p:sp>
      <p:sp>
        <p:nvSpPr>
          <p:cNvPr name="TextBox 8" id="8"/>
          <p:cNvSpPr txBox="true"/>
          <p:nvPr/>
        </p:nvSpPr>
        <p:spPr>
          <a:xfrm rot="0">
            <a:off x="840943" y="1820591"/>
            <a:ext cx="5285318" cy="4284294"/>
          </a:xfrm>
          <a:prstGeom prst="rect">
            <a:avLst/>
          </a:prstGeom>
        </p:spPr>
        <p:txBody>
          <a:bodyPr anchor="t" rtlCol="false" tIns="0" lIns="0" bIns="0" rIns="0">
            <a:spAutoFit/>
          </a:bodyPr>
          <a:lstStyle/>
          <a:p>
            <a:pPr algn="l">
              <a:lnSpc>
                <a:spcPts val="2310"/>
              </a:lnSpc>
            </a:pPr>
            <a:r>
              <a:rPr lang="en-US" sz="1599" spc="3">
                <a:solidFill>
                  <a:srgbClr val="000000"/>
                </a:solidFill>
                <a:latin typeface="Trebuchet MS"/>
                <a:ea typeface="Trebuchet MS"/>
                <a:cs typeface="Trebuchet MS"/>
                <a:sym typeface="Trebuchet MS"/>
              </a:rPr>
              <a:t>When times are tough, it’s important that we look after our own and each other's wellbeing. ​</a:t>
            </a:r>
          </a:p>
          <a:p>
            <a:pPr algn="l">
              <a:lnSpc>
                <a:spcPts val="2310"/>
              </a:lnSpc>
            </a:pPr>
          </a:p>
          <a:p>
            <a:pPr algn="l">
              <a:lnSpc>
                <a:spcPts val="2310"/>
              </a:lnSpc>
            </a:pPr>
            <a:r>
              <a:rPr lang="en-US" sz="1599" spc="3" b="true">
                <a:solidFill>
                  <a:srgbClr val="000000"/>
                </a:solidFill>
                <a:latin typeface="Trebuchet MS Bold"/>
                <a:ea typeface="Trebuchet MS Bold"/>
                <a:cs typeface="Trebuchet MS Bold"/>
                <a:sym typeface="Trebuchet MS Bold"/>
              </a:rPr>
              <a:t>The theme for Great Mental Health Day 2025 is ‘small actions for others’. ​</a:t>
            </a:r>
          </a:p>
          <a:p>
            <a:pPr algn="l">
              <a:lnSpc>
                <a:spcPts val="2310"/>
              </a:lnSpc>
            </a:pPr>
          </a:p>
          <a:p>
            <a:pPr algn="l">
              <a:lnSpc>
                <a:spcPts val="2310"/>
              </a:lnSpc>
            </a:pPr>
            <a:r>
              <a:rPr lang="en-US" sz="1599" spc="3">
                <a:solidFill>
                  <a:srgbClr val="000000"/>
                </a:solidFill>
                <a:latin typeface="Trebuchet MS"/>
                <a:ea typeface="Trebuchet MS"/>
                <a:cs typeface="Trebuchet MS"/>
                <a:sym typeface="Trebuchet MS"/>
              </a:rPr>
              <a:t>We all need community. We all need connection. And in a world where those who face the greatest disadvantages in life also face the greatest risks to their mental health, we need these safe spaces more than ever. ​</a:t>
            </a:r>
          </a:p>
          <a:p>
            <a:pPr algn="l">
              <a:lnSpc>
                <a:spcPts val="2310"/>
              </a:lnSpc>
            </a:pPr>
          </a:p>
          <a:p>
            <a:pPr algn="l">
              <a:lnSpc>
                <a:spcPts val="2310"/>
              </a:lnSpc>
            </a:pPr>
            <a:r>
              <a:rPr lang="en-US" sz="1599" spc="3">
                <a:solidFill>
                  <a:srgbClr val="000000"/>
                </a:solidFill>
                <a:latin typeface="Trebuchet MS"/>
                <a:ea typeface="Trebuchet MS"/>
                <a:cs typeface="Trebuchet MS"/>
                <a:sym typeface="Trebuchet MS"/>
              </a:rPr>
              <a:t>We want the day to equip and empower Londoners to share and explore ideas around the small actions which contribute to a more supportive, caring, and compassionate community. ​</a:t>
            </a:r>
          </a:p>
        </p:txBody>
      </p:sp>
      <p:sp>
        <p:nvSpPr>
          <p:cNvPr name="TextBox 9" id="9"/>
          <p:cNvSpPr txBox="true"/>
          <p:nvPr/>
        </p:nvSpPr>
        <p:spPr>
          <a:xfrm rot="0">
            <a:off x="6633457" y="1822190"/>
            <a:ext cx="4937513" cy="1378179"/>
          </a:xfrm>
          <a:prstGeom prst="rect">
            <a:avLst/>
          </a:prstGeom>
        </p:spPr>
        <p:txBody>
          <a:bodyPr anchor="t" rtlCol="false" tIns="0" lIns="0" bIns="0" rIns="0">
            <a:spAutoFit/>
          </a:bodyPr>
          <a:lstStyle/>
          <a:p>
            <a:pPr algn="l">
              <a:lnSpc>
                <a:spcPts val="2239"/>
              </a:lnSpc>
              <a:spcBef>
                <a:spcPct val="0"/>
              </a:spcBef>
            </a:pPr>
            <a:r>
              <a:rPr lang="en-US" sz="1599">
                <a:solidFill>
                  <a:srgbClr val="000000"/>
                </a:solidFill>
                <a:latin typeface="Trebuchet MS"/>
                <a:ea typeface="Trebuchet MS"/>
                <a:cs typeface="Trebuchet MS"/>
                <a:sym typeface="Trebuchet MS"/>
              </a:rPr>
              <a:t>Great Mental Health Day is therefore an important opportunity to celebrate and learn from the organisations across the region and those in our communities who are devoting energy and compassion to others.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63503" y="-63503"/>
            <a:ext cx="12318997" cy="6984997"/>
          </a:xfrm>
          <a:custGeom>
            <a:avLst/>
            <a:gdLst/>
            <a:ahLst/>
            <a:cxnLst/>
            <a:rect r="r" b="b" t="t" l="l"/>
            <a:pathLst>
              <a:path h="6984997" w="12318997">
                <a:moveTo>
                  <a:pt x="0" y="0"/>
                </a:moveTo>
                <a:lnTo>
                  <a:pt x="12318997" y="0"/>
                </a:lnTo>
                <a:lnTo>
                  <a:pt x="12318997" y="6984997"/>
                </a:lnTo>
                <a:lnTo>
                  <a:pt x="0" y="698499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926580" y="0"/>
            <a:ext cx="4180332" cy="6858000"/>
          </a:xfrm>
          <a:custGeom>
            <a:avLst/>
            <a:gdLst/>
            <a:ahLst/>
            <a:cxnLst/>
            <a:rect r="r" b="b" t="t" l="l"/>
            <a:pathLst>
              <a:path h="6858000" w="4180332">
                <a:moveTo>
                  <a:pt x="0" y="0"/>
                </a:moveTo>
                <a:lnTo>
                  <a:pt x="4180332" y="0"/>
                </a:lnTo>
                <a:lnTo>
                  <a:pt x="4180332" y="6858000"/>
                </a:lnTo>
                <a:lnTo>
                  <a:pt x="0" y="6858000"/>
                </a:lnTo>
                <a:lnTo>
                  <a:pt x="0" y="0"/>
                </a:lnTo>
                <a:close/>
              </a:path>
            </a:pathLst>
          </a:custGeom>
          <a:blipFill>
            <a:blip r:embed="rId5"/>
            <a:stretch>
              <a:fillRect l="0" t="0" r="-15"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6"/>
            <a:stretch>
              <a:fillRect l="0" t="0" r="0" b="0"/>
            </a:stretch>
          </a:blipFill>
        </p:spPr>
      </p:sp>
      <p:sp>
        <p:nvSpPr>
          <p:cNvPr name="TextBox 6" id="6"/>
          <p:cNvSpPr txBox="true"/>
          <p:nvPr/>
        </p:nvSpPr>
        <p:spPr>
          <a:xfrm rot="0">
            <a:off x="832104" y="3246531"/>
            <a:ext cx="8184642" cy="834167"/>
          </a:xfrm>
          <a:prstGeom prst="rect">
            <a:avLst/>
          </a:prstGeom>
        </p:spPr>
        <p:txBody>
          <a:bodyPr anchor="t" rtlCol="false" tIns="0" lIns="0" bIns="0" rIns="0">
            <a:spAutoFit/>
          </a:bodyPr>
          <a:lstStyle/>
          <a:p>
            <a:pPr algn="l">
              <a:lnSpc>
                <a:spcPts val="3363"/>
              </a:lnSpc>
            </a:pPr>
            <a:r>
              <a:rPr lang="en-US" sz="2402">
                <a:solidFill>
                  <a:srgbClr val="FFFFFF"/>
                </a:solidFill>
                <a:latin typeface="Trebuchet MS"/>
                <a:ea typeface="Trebuchet MS"/>
                <a:cs typeface="Trebuchet MS"/>
                <a:sym typeface="Trebuchet MS"/>
              </a:rPr>
              <a:t>Content for digital and print channels to support participation and raise awareness about the day</a:t>
            </a:r>
          </a:p>
        </p:txBody>
      </p:sp>
      <p:sp>
        <p:nvSpPr>
          <p:cNvPr name="TextBox 7" id="7"/>
          <p:cNvSpPr txBox="true"/>
          <p:nvPr/>
        </p:nvSpPr>
        <p:spPr>
          <a:xfrm rot="0">
            <a:off x="832104" y="1077478"/>
            <a:ext cx="8184642" cy="1838217"/>
          </a:xfrm>
          <a:prstGeom prst="rect">
            <a:avLst/>
          </a:prstGeom>
        </p:spPr>
        <p:txBody>
          <a:bodyPr anchor="t" rtlCol="false" tIns="0" lIns="0" bIns="0" rIns="0">
            <a:spAutoFit/>
          </a:bodyPr>
          <a:lstStyle/>
          <a:p>
            <a:pPr algn="l">
              <a:lnSpc>
                <a:spcPts val="7202"/>
              </a:lnSpc>
            </a:pPr>
            <a:r>
              <a:rPr lang="en-US" b="true" sz="6002">
                <a:solidFill>
                  <a:srgbClr val="FFFFFF"/>
                </a:solidFill>
                <a:latin typeface="Trebuchet MS Bold"/>
                <a:ea typeface="Trebuchet MS Bold"/>
                <a:cs typeface="Trebuchet MS Bold"/>
                <a:sym typeface="Trebuchet MS Bold"/>
              </a:rPr>
              <a:t>Spreading the word through your networks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sp>
        <p:nvSpPr>
          <p:cNvPr name="Freeform 3" id="3"/>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2"/>
            <a:stretch>
              <a:fillRect l="0" t="0" r="0" b="0"/>
            </a:stretch>
          </a:blipFill>
        </p:spPr>
      </p:sp>
      <p:grpSp>
        <p:nvGrpSpPr>
          <p:cNvPr name="Group 5" id="5"/>
          <p:cNvGrpSpPr/>
          <p:nvPr/>
        </p:nvGrpSpPr>
        <p:grpSpPr>
          <a:xfrm rot="0">
            <a:off x="6096000" y="2154744"/>
            <a:ext cx="5410200" cy="4456263"/>
            <a:chOff x="0" y="0"/>
            <a:chExt cx="2137363" cy="1760499"/>
          </a:xfrm>
        </p:grpSpPr>
        <p:sp>
          <p:nvSpPr>
            <p:cNvPr name="Freeform 6" id="6"/>
            <p:cNvSpPr/>
            <p:nvPr/>
          </p:nvSpPr>
          <p:spPr>
            <a:xfrm flipH="false" flipV="false" rot="0">
              <a:off x="0" y="0"/>
              <a:ext cx="2137363" cy="1760499"/>
            </a:xfrm>
            <a:custGeom>
              <a:avLst/>
              <a:gdLst/>
              <a:ahLst/>
              <a:cxnLst/>
              <a:rect r="r" b="b" t="t" l="l"/>
              <a:pathLst>
                <a:path h="1760499" w="2137363">
                  <a:moveTo>
                    <a:pt x="0" y="0"/>
                  </a:moveTo>
                  <a:lnTo>
                    <a:pt x="2137363" y="0"/>
                  </a:lnTo>
                  <a:lnTo>
                    <a:pt x="2137363" y="1760499"/>
                  </a:lnTo>
                  <a:lnTo>
                    <a:pt x="0" y="1760499"/>
                  </a:lnTo>
                  <a:close/>
                </a:path>
              </a:pathLst>
            </a:custGeom>
            <a:solidFill>
              <a:srgbClr val="29CB7E">
                <a:alpha val="60000"/>
              </a:srgbClr>
            </a:solidFill>
          </p:spPr>
        </p:sp>
        <p:sp>
          <p:nvSpPr>
            <p:cNvPr name="TextBox 7" id="7"/>
            <p:cNvSpPr txBox="true"/>
            <p:nvPr/>
          </p:nvSpPr>
          <p:spPr>
            <a:xfrm>
              <a:off x="0" y="-19050"/>
              <a:ext cx="2137363" cy="1779549"/>
            </a:xfrm>
            <a:prstGeom prst="rect">
              <a:avLst/>
            </a:prstGeom>
          </p:spPr>
          <p:txBody>
            <a:bodyPr anchor="ctr" rtlCol="false" tIns="50800" lIns="50800" bIns="50800" rIns="50800"/>
            <a:lstStyle/>
            <a:p>
              <a:pPr algn="ctr">
                <a:lnSpc>
                  <a:spcPts val="1394"/>
                </a:lnSpc>
              </a:pPr>
            </a:p>
          </p:txBody>
        </p:sp>
      </p:grpSp>
      <p:grpSp>
        <p:nvGrpSpPr>
          <p:cNvPr name="Group 8" id="8"/>
          <p:cNvGrpSpPr>
            <a:grpSpLocks noChangeAspect="true"/>
          </p:cNvGrpSpPr>
          <p:nvPr/>
        </p:nvGrpSpPr>
        <p:grpSpPr>
          <a:xfrm rot="248705">
            <a:off x="6426697" y="3464864"/>
            <a:ext cx="5046263" cy="2894475"/>
            <a:chOff x="0" y="0"/>
            <a:chExt cx="7981950" cy="4578350"/>
          </a:xfrm>
        </p:grpSpPr>
        <p:sp>
          <p:nvSpPr>
            <p:cNvPr name="Freeform 9" id="9">
              <a:hlinkClick r:id="rId5" tooltip="https://thriveldn.co.uk/communications/toolkits-and-resources/toolkit/great-mental-health-day-supporters-pack/"/>
            </p:cNvPr>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10" id="10">
              <a:hlinkClick r:id="rId6" tooltip="https://thriveldn.co.uk/communications/toolkits-and-resources/toolkit/great-mental-health-day-supporters-pack/"/>
            </p:cNvPr>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name="Freeform 11" id="11">
              <a:hlinkClick r:id="rId7" tooltip="https://thriveldn.co.uk/communications/toolkits-and-resources/toolkit/great-mental-health-day-supporters-pack/"/>
            </p:cNvPr>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name="Freeform 12" id="12">
              <a:hlinkClick r:id="rId8" tooltip="https://thriveldn.co.uk/communications/toolkits-and-resources/toolkit/great-mental-health-day-supporters-pack/"/>
            </p:cNvPr>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name="Freeform 13" id="13">
              <a:hlinkClick r:id="rId9" tooltip="https://thriveldn.co.uk/communications/toolkits-and-resources/toolkit/great-mental-health-day-supporters-pack/"/>
            </p:cNvPr>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10"/>
              <a:stretch>
                <a:fillRect l="-9462" t="0" r="-9462" b="0"/>
              </a:stretch>
            </a:blipFill>
          </p:spPr>
        </p:sp>
      </p:grpSp>
      <p:sp>
        <p:nvSpPr>
          <p:cNvPr name="TextBox 14" id="14"/>
          <p:cNvSpPr txBox="true"/>
          <p:nvPr/>
        </p:nvSpPr>
        <p:spPr>
          <a:xfrm rot="0">
            <a:off x="851306" y="328046"/>
            <a:ext cx="8490914" cy="1011926"/>
          </a:xfrm>
          <a:prstGeom prst="rect">
            <a:avLst/>
          </a:prstGeom>
        </p:spPr>
        <p:txBody>
          <a:bodyPr anchor="t" rtlCol="false" tIns="0" lIns="0" bIns="0" rIns="0">
            <a:spAutoFit/>
          </a:bodyPr>
          <a:lstStyle/>
          <a:p>
            <a:pPr algn="l">
              <a:lnSpc>
                <a:spcPts val="4065"/>
              </a:lnSpc>
            </a:pPr>
            <a:r>
              <a:rPr lang="en-US" b="true" sz="2904">
                <a:solidFill>
                  <a:srgbClr val="FFFFFF"/>
                </a:solidFill>
                <a:latin typeface="Trebuchet MS Bold"/>
                <a:ea typeface="Trebuchet MS Bold"/>
                <a:cs typeface="Trebuchet MS Bold"/>
                <a:sym typeface="Trebuchet MS Bold"/>
              </a:rPr>
              <a:t>Suggested content to help promote </a:t>
            </a:r>
            <a:r>
              <a:rPr lang="en-US" b="true" sz="2904">
                <a:solidFill>
                  <a:srgbClr val="FFFFFF"/>
                </a:solidFill>
                <a:latin typeface="Trebuchet MS Bold"/>
                <a:ea typeface="Trebuchet MS Bold"/>
                <a:cs typeface="Trebuchet MS Bold"/>
                <a:sym typeface="Trebuchet MS Bold"/>
              </a:rPr>
              <a:t>Great Mental Health Day on digital and non-digital channels</a:t>
            </a:r>
          </a:p>
        </p:txBody>
      </p:sp>
      <p:sp>
        <p:nvSpPr>
          <p:cNvPr name="TextBox 15" id="15"/>
          <p:cNvSpPr txBox="true"/>
          <p:nvPr/>
        </p:nvSpPr>
        <p:spPr>
          <a:xfrm rot="0">
            <a:off x="685800" y="2129371"/>
            <a:ext cx="5185703" cy="4008193"/>
          </a:xfrm>
          <a:prstGeom prst="rect">
            <a:avLst/>
          </a:prstGeom>
        </p:spPr>
        <p:txBody>
          <a:bodyPr anchor="t" rtlCol="false" tIns="0" lIns="0" bIns="0" rIns="0">
            <a:spAutoFit/>
          </a:bodyPr>
          <a:lstStyle/>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One of the easiest ways to get involved with Great Mental Health Day is to let people know about it and share your message of support.</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Help us raise awareness about Great Mental Health Day 2025 by spreading the word about the day with your networks - families, friends, neighbours and colleagues. Share your thoughts and plans on social media using </a:t>
            </a:r>
            <a:r>
              <a:rPr lang="en-US" b="true" sz="1596" spc="3" strike="noStrike" u="none">
                <a:solidFill>
                  <a:srgbClr val="000000"/>
                </a:solidFill>
                <a:latin typeface="Trebuchet MS Bold"/>
                <a:ea typeface="Trebuchet MS Bold"/>
                <a:cs typeface="Trebuchet MS Bold"/>
                <a:sym typeface="Trebuchet MS Bold"/>
              </a:rPr>
              <a:t>#GreatMentalHealth</a:t>
            </a:r>
            <a:r>
              <a:rPr lang="en-US" sz="1596" spc="3" strike="noStrike" u="none">
                <a:solidFill>
                  <a:srgbClr val="000000"/>
                </a:solidFill>
                <a:latin typeface="Trebuchet MS"/>
                <a:ea typeface="Trebuchet MS"/>
                <a:cs typeface="Trebuchet MS"/>
                <a:sym typeface="Trebuchet MS"/>
              </a:rPr>
              <a:t>.</a:t>
            </a:r>
          </a:p>
          <a:p>
            <a:pPr algn="l" marL="0" indent="0" lvl="0">
              <a:lnSpc>
                <a:spcPts val="2304"/>
              </a:lnSpc>
              <a:spcBef>
                <a:spcPct val="0"/>
              </a:spcBef>
            </a:pPr>
          </a:p>
          <a:p>
            <a:pPr algn="l" marL="0" indent="0" lvl="0">
              <a:lnSpc>
                <a:spcPts val="2304"/>
              </a:lnSpc>
              <a:spcBef>
                <a:spcPct val="0"/>
              </a:spcBef>
            </a:pPr>
            <a:r>
              <a:rPr lang="en-US" sz="1596" spc="3" strike="noStrike" u="none">
                <a:solidFill>
                  <a:srgbClr val="000000"/>
                </a:solidFill>
                <a:latin typeface="Trebuchet MS"/>
                <a:ea typeface="Trebuchet MS"/>
                <a:cs typeface="Trebuchet MS"/>
                <a:sym typeface="Trebuchet MS"/>
              </a:rPr>
              <a:t>We also have put together </a:t>
            </a:r>
            <a:r>
              <a:rPr lang="en-US" sz="1596" spc="3" strike="noStrike" u="sng">
                <a:solidFill>
                  <a:srgbClr val="BF5486"/>
                </a:solidFill>
                <a:latin typeface="Trebuchet MS"/>
                <a:ea typeface="Trebuchet MS"/>
                <a:cs typeface="Trebuchet MS"/>
                <a:sym typeface="Trebuchet MS"/>
                <a:hlinkClick r:id="rId11" tooltip="https://thriveldn.co.uk/communications/toolkits-and-resources/toolkit/great-mental-health-day-supporters-pack/#copy_toolkit"/>
              </a:rPr>
              <a:t>suggested posts you can share on digital channels</a:t>
            </a:r>
            <a:r>
              <a:rPr lang="en-US" sz="1596" spc="3" strike="noStrike" u="none">
                <a:solidFill>
                  <a:srgbClr val="000000"/>
                </a:solidFill>
                <a:latin typeface="Trebuchet MS"/>
                <a:ea typeface="Trebuchet MS"/>
                <a:cs typeface="Trebuchet MS"/>
                <a:sym typeface="Trebuchet MS"/>
              </a:rPr>
              <a:t>. Here you’ll also be able to download the </a:t>
            </a:r>
            <a:r>
              <a:rPr lang="en-US" sz="1596" spc="3" strike="noStrike" u="sng">
                <a:solidFill>
                  <a:srgbClr val="BF5486"/>
                </a:solidFill>
                <a:latin typeface="Trebuchet MS"/>
                <a:ea typeface="Trebuchet MS"/>
                <a:cs typeface="Trebuchet MS"/>
                <a:sym typeface="Trebuchet MS"/>
                <a:hlinkClick r:id="rId12" tooltip="https://thriveldn.co.uk/communications/toolkits-and-resources/toolkit/great-mental-health-day-supporters-pack/#digital_assets"/>
              </a:rPr>
              <a:t>digital assets</a:t>
            </a:r>
            <a:r>
              <a:rPr lang="en-US" sz="1596" spc="3" strike="noStrike" u="none">
                <a:solidFill>
                  <a:srgbClr val="000000"/>
                </a:solidFill>
                <a:latin typeface="Trebuchet MS"/>
                <a:ea typeface="Trebuchet MS"/>
                <a:cs typeface="Trebuchet MS"/>
                <a:sym typeface="Trebuchet MS"/>
              </a:rPr>
              <a:t>, such as video content, social media tiles, and more.</a:t>
            </a:r>
          </a:p>
        </p:txBody>
      </p:sp>
      <p:sp>
        <p:nvSpPr>
          <p:cNvPr name="TextBox 16" id="16"/>
          <p:cNvSpPr txBox="true"/>
          <p:nvPr/>
        </p:nvSpPr>
        <p:spPr>
          <a:xfrm rot="0">
            <a:off x="6248400" y="2157946"/>
            <a:ext cx="5027676" cy="953724"/>
          </a:xfrm>
          <a:prstGeom prst="rect">
            <a:avLst/>
          </a:prstGeom>
        </p:spPr>
        <p:txBody>
          <a:bodyPr anchor="t" rtlCol="false" tIns="0" lIns="0" bIns="0" rIns="0">
            <a:spAutoFit/>
          </a:bodyPr>
          <a:lstStyle/>
          <a:p>
            <a:pPr algn="l">
              <a:lnSpc>
                <a:spcPts val="2534"/>
              </a:lnSpc>
            </a:pPr>
            <a:r>
              <a:rPr lang="en-US" sz="1995" spc="3">
                <a:solidFill>
                  <a:srgbClr val="000000"/>
                </a:solidFill>
                <a:latin typeface="Trebuchet MS"/>
                <a:ea typeface="Trebuchet MS"/>
                <a:cs typeface="Trebuchet MS"/>
                <a:sym typeface="Trebuchet MS"/>
              </a:rPr>
              <a:t>We have put together some suggested content for sharing as part of your planned communications - </a:t>
            </a:r>
            <a:r>
              <a:rPr lang="en-US" b="true" sz="1995" spc="3" u="sng">
                <a:solidFill>
                  <a:srgbClr val="B64E91"/>
                </a:solidFill>
                <a:latin typeface="Trebuchet MS Bold"/>
                <a:ea typeface="Trebuchet MS Bold"/>
                <a:cs typeface="Trebuchet MS Bold"/>
                <a:sym typeface="Trebuchet MS Bold"/>
                <a:hlinkClick r:id="rId13" tooltip="https://thriveldn.co.uk/communications/toolkits-and-resources/toolkit/great-mental-health-day-supporters-pack/"/>
              </a:rPr>
              <a:t>click to access.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4" id="4"/>
          <p:cNvSpPr/>
          <p:nvPr/>
        </p:nvSpPr>
        <p:spPr>
          <a:xfrm flipH="false" flipV="false" rot="0">
            <a:off x="0" y="0"/>
            <a:ext cx="12192000" cy="1702308"/>
          </a:xfrm>
          <a:custGeom>
            <a:avLst/>
            <a:gdLst/>
            <a:ahLst/>
            <a:cxnLst/>
            <a:rect r="r" b="b" t="t" l="l"/>
            <a:pathLst>
              <a:path h="1702308" w="12192000">
                <a:moveTo>
                  <a:pt x="0" y="0"/>
                </a:moveTo>
                <a:lnTo>
                  <a:pt x="12192000" y="0"/>
                </a:lnTo>
                <a:lnTo>
                  <a:pt x="12192000" y="1702308"/>
                </a:lnTo>
                <a:lnTo>
                  <a:pt x="0" y="17023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1276076" y="272796"/>
            <a:ext cx="589788" cy="589788"/>
          </a:xfrm>
          <a:custGeom>
            <a:avLst/>
            <a:gdLst/>
            <a:ahLst/>
            <a:cxnLst/>
            <a:rect r="r" b="b" t="t" l="l"/>
            <a:pathLst>
              <a:path h="589788" w="589788">
                <a:moveTo>
                  <a:pt x="0" y="0"/>
                </a:moveTo>
                <a:lnTo>
                  <a:pt x="589788" y="0"/>
                </a:lnTo>
                <a:lnTo>
                  <a:pt x="589788" y="589788"/>
                </a:lnTo>
                <a:lnTo>
                  <a:pt x="0" y="589788"/>
                </a:lnTo>
                <a:lnTo>
                  <a:pt x="0" y="0"/>
                </a:lnTo>
                <a:close/>
              </a:path>
            </a:pathLst>
          </a:custGeom>
          <a:blipFill>
            <a:blip r:embed="rId4"/>
            <a:stretch>
              <a:fillRect l="0" t="0" r="0" b="0"/>
            </a:stretch>
          </a:blipFill>
        </p:spPr>
      </p:sp>
      <p:sp>
        <p:nvSpPr>
          <p:cNvPr name="Freeform 6" id="6"/>
          <p:cNvSpPr/>
          <p:nvPr/>
        </p:nvSpPr>
        <p:spPr>
          <a:xfrm flipH="false" flipV="false" rot="0">
            <a:off x="8000157" y="1948781"/>
            <a:ext cx="3728362" cy="1687084"/>
          </a:xfrm>
          <a:custGeom>
            <a:avLst/>
            <a:gdLst/>
            <a:ahLst/>
            <a:cxnLst/>
            <a:rect r="r" b="b" t="t" l="l"/>
            <a:pathLst>
              <a:path h="1687084" w="3728362">
                <a:moveTo>
                  <a:pt x="0" y="0"/>
                </a:moveTo>
                <a:lnTo>
                  <a:pt x="3728362" y="0"/>
                </a:lnTo>
                <a:lnTo>
                  <a:pt x="3728362" y="1687084"/>
                </a:lnTo>
                <a:lnTo>
                  <a:pt x="0" y="1687084"/>
                </a:lnTo>
                <a:lnTo>
                  <a:pt x="0" y="0"/>
                </a:lnTo>
                <a:close/>
              </a:path>
            </a:pathLst>
          </a:custGeom>
          <a:blipFill>
            <a:blip r:embed="rId7"/>
            <a:stretch>
              <a:fillRect l="0" t="0" r="0" b="0"/>
            </a:stretch>
          </a:blipFill>
        </p:spPr>
      </p:sp>
      <p:sp>
        <p:nvSpPr>
          <p:cNvPr name="Freeform 7" id="7"/>
          <p:cNvSpPr/>
          <p:nvPr/>
        </p:nvSpPr>
        <p:spPr>
          <a:xfrm flipH="false" flipV="false" rot="0">
            <a:off x="685800" y="4735313"/>
            <a:ext cx="3633856" cy="1436887"/>
          </a:xfrm>
          <a:custGeom>
            <a:avLst/>
            <a:gdLst/>
            <a:ahLst/>
            <a:cxnLst/>
            <a:rect r="r" b="b" t="t" l="l"/>
            <a:pathLst>
              <a:path h="1436887" w="3633856">
                <a:moveTo>
                  <a:pt x="0" y="0"/>
                </a:moveTo>
                <a:lnTo>
                  <a:pt x="3633856" y="0"/>
                </a:lnTo>
                <a:lnTo>
                  <a:pt x="3633856" y="1436887"/>
                </a:lnTo>
                <a:lnTo>
                  <a:pt x="0" y="1436887"/>
                </a:lnTo>
                <a:lnTo>
                  <a:pt x="0" y="0"/>
                </a:lnTo>
                <a:close/>
              </a:path>
            </a:pathLst>
          </a:custGeom>
          <a:blipFill>
            <a:blip r:embed="rId8"/>
            <a:stretch>
              <a:fillRect l="0" t="0" r="0" b="0"/>
            </a:stretch>
          </a:blipFill>
        </p:spPr>
      </p:sp>
      <p:sp>
        <p:nvSpPr>
          <p:cNvPr name="Freeform 8" id="8"/>
          <p:cNvSpPr/>
          <p:nvPr/>
        </p:nvSpPr>
        <p:spPr>
          <a:xfrm flipH="false" flipV="false" rot="0">
            <a:off x="5756663" y="3884861"/>
            <a:ext cx="3620556" cy="1431628"/>
          </a:xfrm>
          <a:custGeom>
            <a:avLst/>
            <a:gdLst/>
            <a:ahLst/>
            <a:cxnLst/>
            <a:rect r="r" b="b" t="t" l="l"/>
            <a:pathLst>
              <a:path h="1431628" w="3620556">
                <a:moveTo>
                  <a:pt x="0" y="0"/>
                </a:moveTo>
                <a:lnTo>
                  <a:pt x="3620556" y="0"/>
                </a:lnTo>
                <a:lnTo>
                  <a:pt x="3620556" y="1431628"/>
                </a:lnTo>
                <a:lnTo>
                  <a:pt x="0" y="1431628"/>
                </a:lnTo>
                <a:lnTo>
                  <a:pt x="0" y="0"/>
                </a:lnTo>
                <a:close/>
              </a:path>
            </a:pathLst>
          </a:custGeom>
          <a:blipFill>
            <a:blip r:embed="rId9"/>
            <a:stretch>
              <a:fillRect l="0" t="0" r="0" b="0"/>
            </a:stretch>
          </a:blipFill>
        </p:spPr>
      </p:sp>
      <p:sp>
        <p:nvSpPr>
          <p:cNvPr name="Freeform 9" id="9"/>
          <p:cNvSpPr/>
          <p:nvPr/>
        </p:nvSpPr>
        <p:spPr>
          <a:xfrm flipH="false" flipV="false" rot="0">
            <a:off x="9864338" y="4600675"/>
            <a:ext cx="1864181" cy="1864181"/>
          </a:xfrm>
          <a:custGeom>
            <a:avLst/>
            <a:gdLst/>
            <a:ahLst/>
            <a:cxnLst/>
            <a:rect r="r" b="b" t="t" l="l"/>
            <a:pathLst>
              <a:path h="1864181" w="1864181">
                <a:moveTo>
                  <a:pt x="0" y="0"/>
                </a:moveTo>
                <a:lnTo>
                  <a:pt x="1864181" y="0"/>
                </a:lnTo>
                <a:lnTo>
                  <a:pt x="1864181" y="1864181"/>
                </a:lnTo>
                <a:lnTo>
                  <a:pt x="0" y="1864181"/>
                </a:lnTo>
                <a:lnTo>
                  <a:pt x="0" y="0"/>
                </a:lnTo>
                <a:close/>
              </a:path>
            </a:pathLst>
          </a:custGeom>
          <a:blipFill>
            <a:blip r:embed="rId10"/>
            <a:stretch>
              <a:fillRect l="0" t="0" r="0" b="0"/>
            </a:stretch>
          </a:blipFill>
        </p:spPr>
      </p:sp>
      <p:sp>
        <p:nvSpPr>
          <p:cNvPr name="Freeform 10" id="10"/>
          <p:cNvSpPr/>
          <p:nvPr/>
        </p:nvSpPr>
        <p:spPr>
          <a:xfrm flipH="false" flipV="false" rot="0">
            <a:off x="7046641" y="5565485"/>
            <a:ext cx="2168740" cy="734661"/>
          </a:xfrm>
          <a:custGeom>
            <a:avLst/>
            <a:gdLst/>
            <a:ahLst/>
            <a:cxnLst/>
            <a:rect r="r" b="b" t="t" l="l"/>
            <a:pathLst>
              <a:path h="734661" w="2168740">
                <a:moveTo>
                  <a:pt x="0" y="0"/>
                </a:moveTo>
                <a:lnTo>
                  <a:pt x="2168740" y="0"/>
                </a:lnTo>
                <a:lnTo>
                  <a:pt x="2168740" y="734661"/>
                </a:lnTo>
                <a:lnTo>
                  <a:pt x="0" y="734661"/>
                </a:lnTo>
                <a:lnTo>
                  <a:pt x="0" y="0"/>
                </a:lnTo>
                <a:close/>
              </a:path>
            </a:pathLst>
          </a:custGeom>
          <a:blipFill>
            <a:blip r:embed="rId11"/>
            <a:stretch>
              <a:fillRect l="0" t="0" r="0" b="0"/>
            </a:stretch>
          </a:blipFill>
        </p:spPr>
      </p:sp>
      <p:sp>
        <p:nvSpPr>
          <p:cNvPr name="TextBox 11" id="11"/>
          <p:cNvSpPr txBox="true"/>
          <p:nvPr/>
        </p:nvSpPr>
        <p:spPr>
          <a:xfrm rot="0">
            <a:off x="685800" y="2073406"/>
            <a:ext cx="4583744" cy="2366662"/>
          </a:xfrm>
          <a:prstGeom prst="rect">
            <a:avLst/>
          </a:prstGeom>
        </p:spPr>
        <p:txBody>
          <a:bodyPr anchor="t" rtlCol="false" tIns="0" lIns="0" bIns="0" rIns="0">
            <a:spAutoFit/>
          </a:bodyPr>
          <a:lstStyle/>
          <a:p>
            <a:pPr algn="l">
              <a:lnSpc>
                <a:spcPts val="2593"/>
              </a:lnSpc>
            </a:pPr>
            <a:r>
              <a:rPr lang="en-US" b="true" sz="1795" spc="3" u="sng">
                <a:solidFill>
                  <a:srgbClr val="BF5486"/>
                </a:solidFill>
                <a:latin typeface="Trebuchet MS Bold"/>
                <a:ea typeface="Trebuchet MS Bold"/>
                <a:cs typeface="Trebuchet MS Bold"/>
                <a:sym typeface="Trebuchet MS Bold"/>
                <a:hlinkClick r:id="rId12" tooltip="https://drive.google.com/drive/folders/1K_54f_RAFqZjLKL2jV8ynMjltn9_4WxE?usp=sharing"/>
              </a:rPr>
              <a:t>Access and download a range of </a:t>
            </a:r>
          </a:p>
          <a:p>
            <a:pPr algn="l">
              <a:lnSpc>
                <a:spcPts val="2593"/>
              </a:lnSpc>
            </a:pPr>
            <a:r>
              <a:rPr lang="en-US" b="true" sz="1795" spc="3" u="sng">
                <a:solidFill>
                  <a:srgbClr val="BF5486"/>
                </a:solidFill>
                <a:latin typeface="Trebuchet MS Bold"/>
                <a:ea typeface="Trebuchet MS Bold"/>
                <a:cs typeface="Trebuchet MS Bold"/>
                <a:sym typeface="Trebuchet MS Bold"/>
                <a:hlinkClick r:id="rId13" tooltip="https://thriveldn.co.uk/communications/toolkits-and-resources/toolkit/great-mental-health-day-supporters-pack/"/>
              </a:rPr>
              <a:t>Great Mental Health Day logos.</a:t>
            </a:r>
          </a:p>
          <a:p>
            <a:pPr algn="l">
              <a:lnSpc>
                <a:spcPts val="2304"/>
              </a:lnSpc>
            </a:pPr>
          </a:p>
          <a:p>
            <a:pPr algn="l">
              <a:lnSpc>
                <a:spcPts val="2304"/>
              </a:lnSpc>
            </a:pPr>
            <a:r>
              <a:rPr lang="en-US" sz="1596" spc="3">
                <a:solidFill>
                  <a:srgbClr val="000000"/>
                </a:solidFill>
                <a:latin typeface="Trebuchet MS"/>
                <a:ea typeface="Trebuchet MS"/>
                <a:cs typeface="Trebuchet MS"/>
                <a:sym typeface="Trebuchet MS"/>
              </a:rPr>
              <a:t>The logos are designed to offer versions across 2 lines (landscape), 4 lines (square), and short (GMHD abbreviated). These versions are then developed as both ‘Great Mental Health Day in London’ but also localised by each borough.</a:t>
            </a:r>
          </a:p>
        </p:txBody>
      </p:sp>
      <p:sp>
        <p:nvSpPr>
          <p:cNvPr name="TextBox 12" id="12"/>
          <p:cNvSpPr txBox="true"/>
          <p:nvPr/>
        </p:nvSpPr>
        <p:spPr>
          <a:xfrm rot="0">
            <a:off x="840943" y="608266"/>
            <a:ext cx="8772992" cy="537601"/>
          </a:xfrm>
          <a:prstGeom prst="rect">
            <a:avLst/>
          </a:prstGeom>
        </p:spPr>
        <p:txBody>
          <a:bodyPr anchor="t" rtlCol="false" tIns="0" lIns="0" bIns="0" rIns="0">
            <a:spAutoFit/>
          </a:bodyPr>
          <a:lstStyle/>
          <a:p>
            <a:pPr algn="l">
              <a:lnSpc>
                <a:spcPts val="4488"/>
              </a:lnSpc>
            </a:pPr>
            <a:r>
              <a:rPr lang="en-US" b="true" sz="3206">
                <a:solidFill>
                  <a:srgbClr val="FFFFFF"/>
                </a:solidFill>
                <a:latin typeface="Trebuchet MS Bold"/>
                <a:ea typeface="Trebuchet MS Bold"/>
                <a:cs typeface="Trebuchet MS Bold"/>
                <a:sym typeface="Trebuchet MS Bold"/>
              </a:rPr>
              <a:t>Great Mental Health Day logos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DAGYzCZB-1U</dc:identifier>
  <dcterms:modified xsi:type="dcterms:W3CDTF">2011-08-01T06:04:30Z</dcterms:modified>
  <cp:revision>1</cp:revision>
  <dc:title>GMHD 2025 Supporter's Pack - Dec 12 2024</dc:title>
</cp:coreProperties>
</file>